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87" r:id="rId2"/>
    <p:sldId id="256" r:id="rId3"/>
    <p:sldId id="257"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88" r:id="rId23"/>
    <p:sldId id="289" r:id="rId24"/>
    <p:sldId id="290" r:id="rId25"/>
    <p:sldId id="291" r:id="rId26"/>
    <p:sldId id="278" r:id="rId27"/>
    <p:sldId id="279" r:id="rId28"/>
    <p:sldId id="280" r:id="rId29"/>
    <p:sldId id="281" r:id="rId30"/>
    <p:sldId id="282" r:id="rId31"/>
    <p:sldId id="283" r:id="rId32"/>
    <p:sldId id="285" r:id="rId33"/>
    <p:sldId id="286" r:id="rId3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BE1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709" autoAdjust="0"/>
  </p:normalViewPr>
  <p:slideViewPr>
    <p:cSldViewPr>
      <p:cViewPr varScale="1">
        <p:scale>
          <a:sx n="66" d="100"/>
          <a:sy n="66" d="100"/>
        </p:scale>
        <p:origin x="-55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8" name="Titr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fr-FR" smtClean="0"/>
              <a:t>Cliquez pour modifier le style du titre</a:t>
            </a:r>
            <a:endParaRPr kumimoji="0" lang="en-US"/>
          </a:p>
        </p:txBody>
      </p:sp>
      <p:sp>
        <p:nvSpPr>
          <p:cNvPr id="28" name="Espace réservé de la date 27"/>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29" name="Espace réservé du numéro de diapositive 28"/>
          <p:cNvSpPr>
            <a:spLocks noGrp="1"/>
          </p:cNvSpPr>
          <p:nvPr>
            <p:ph type="sldNum" sz="quarter" idx="12"/>
          </p:nvPr>
        </p:nvSpPr>
        <p:spPr/>
        <p:txBody>
          <a:bodyPr/>
          <a:lstStyle/>
          <a:p>
            <a:fld id="{76277438-1324-4F9F-95A4-8E5AB38C6EB5}" type="slidenum">
              <a:rPr lang="fr-FR" smtClean="0"/>
              <a:pPr/>
              <a:t>‹N°›</a:t>
            </a:fld>
            <a:endParaRPr lang="fr-FR"/>
          </a:p>
        </p:txBody>
      </p:sp>
      <p:sp>
        <p:nvSpPr>
          <p:cNvPr id="9" name="Sous-titr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277438-1324-4F9F-95A4-8E5AB38C6EB5}" type="slidenum">
              <a:rPr lang="fr-FR" smtClean="0"/>
              <a:pPr/>
              <a:t>‹N°›</a:t>
            </a:fld>
            <a:endParaRPr lang="fr-F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277438-1324-4F9F-95A4-8E5AB38C6EB5}" type="slidenum">
              <a:rPr lang="fr-FR" smtClean="0"/>
              <a:pPr/>
              <a:t>‹N°›</a:t>
            </a:fld>
            <a:endParaRPr lang="fr-F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6277438-1324-4F9F-95A4-8E5AB38C6EB5}" type="slidenum">
              <a:rPr lang="fr-FR" smtClean="0"/>
              <a:pPr/>
              <a:t>‹N°›</a:t>
            </a:fld>
            <a:endParaRPr lang="fr-F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a:xfrm>
            <a:off x="7924800" y="6416675"/>
            <a:ext cx="762000" cy="365125"/>
          </a:xfrm>
        </p:spPr>
        <p:txBody>
          <a:bodyPr/>
          <a:lstStyle/>
          <a:p>
            <a:fld id="{76277438-1324-4F9F-95A4-8E5AB38C6EB5}"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6277438-1324-4F9F-95A4-8E5AB38C6EB5}" type="slidenum">
              <a:rPr lang="fr-FR" smtClean="0"/>
              <a:pPr/>
              <a:t>‹N°›</a:t>
            </a:fld>
            <a:endParaRPr lang="fr-F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6277438-1324-4F9F-95A4-8E5AB38C6EB5}" type="slidenum">
              <a:rPr lang="fr-FR" smtClean="0"/>
              <a:pPr/>
              <a:t>‹N°›</a:t>
            </a:fld>
            <a:endParaRPr lang="fr-F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6277438-1324-4F9F-95A4-8E5AB38C6EB5}" type="slidenum">
              <a:rPr lang="fr-FR" smtClean="0"/>
              <a:pPr/>
              <a:t>‹N°›</a:t>
            </a:fld>
            <a:endParaRPr lang="fr-F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6277438-1324-4F9F-95A4-8E5AB38C6EB5}" type="slidenum">
              <a:rPr lang="fr-FR" smtClean="0"/>
              <a:pPr/>
              <a:t>‹N°›</a:t>
            </a:fld>
            <a:endParaRPr lang="fr-F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6277438-1324-4F9F-95A4-8E5AB38C6EB5}" type="slidenum">
              <a:rPr lang="fr-FR" smtClean="0"/>
              <a:pPr/>
              <a:t>‹N°›</a:t>
            </a:fld>
            <a:endParaRPr lang="fr-F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fr-FR" smtClean="0">
                <a:solidFill>
                  <a:schemeClr val="lt1"/>
                </a:solidFill>
                <a:latin typeface="+mn-lt"/>
                <a:ea typeface="+mn-ea"/>
                <a:cs typeface="+mn-cs"/>
              </a:rPr>
              <a:t>Cliquez sur l'icône pour ajouter une image</a:t>
            </a:r>
            <a:endParaRPr kumimoji="0" lang="en-US" dirty="0">
              <a:solidFill>
                <a:schemeClr val="lt1"/>
              </a:solidFill>
              <a:latin typeface="+mn-lt"/>
              <a:ea typeface="+mn-ea"/>
              <a:cs typeface="+mn-cs"/>
            </a:endParaRPr>
          </a:p>
        </p:txBody>
      </p:sp>
      <p:sp>
        <p:nvSpPr>
          <p:cNvPr id="4" name="Espace réservé du texte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2A45595E-0421-4E3E-8FA3-FAB7E000D7D6}" type="datetimeFigureOut">
              <a:rPr lang="fr-FR" smtClean="0"/>
              <a:pPr/>
              <a:t>25/02/2011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6277438-1324-4F9F-95A4-8E5AB38C6EB5}" type="slidenum">
              <a:rPr lang="fr-FR" smtClean="0"/>
              <a:pPr/>
              <a:t>‹N°›</a:t>
            </a:fld>
            <a:endParaRPr lang="fr-F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Espace réservé du titre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A45595E-0421-4E3E-8FA3-FAB7E000D7D6}" type="datetimeFigureOut">
              <a:rPr lang="fr-FR" smtClean="0"/>
              <a:pPr/>
              <a:t>25/02/2011</a:t>
            </a:fld>
            <a:endParaRPr lang="fr-FR"/>
          </a:p>
        </p:txBody>
      </p:sp>
      <p:sp>
        <p:nvSpPr>
          <p:cNvPr id="3" name="Espace réservé du pied de page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r-FR"/>
          </a:p>
        </p:txBody>
      </p:sp>
      <p:sp>
        <p:nvSpPr>
          <p:cNvPr id="23" name="Espace réservé du numéro de diapositive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6277438-1324-4F9F-95A4-8E5AB38C6EB5}"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javascript:;" TargetMode="External"/><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fr.wikipedia.org/wiki/%C3%89l%C3%A9vation_du_niveau_de_la_mer" TargetMode="External"/><Relationship Id="rId2" Type="http://schemas.openxmlformats.org/officeDocument/2006/relationships/hyperlink" Target="http://fr.wikipedia.org/wiki/%C3%89rosion" TargetMode="External"/><Relationship Id="rId1" Type="http://schemas.openxmlformats.org/officeDocument/2006/relationships/slideLayout" Target="../slideLayouts/slideLayout3.xml"/><Relationship Id="rId5" Type="http://schemas.openxmlformats.org/officeDocument/2006/relationships/hyperlink" Target="http://fr.wikipedia.org/wiki/G%C3%A9omorphologie" TargetMode="External"/><Relationship Id="rId4" Type="http://schemas.openxmlformats.org/officeDocument/2006/relationships/hyperlink" Target="http://fr.wikipedia.org/wiki/Climat"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fr.wikipedia.org/wiki/Fichier:Oz0061.jpg" TargetMode="External"/><Relationship Id="rId1" Type="http://schemas.openxmlformats.org/officeDocument/2006/relationships/slideLayout" Target="../slideLayouts/slideLayout3.xml"/><Relationship Id="rId5" Type="http://schemas.openxmlformats.org/officeDocument/2006/relationships/image" Target="../media/image12.jpeg"/><Relationship Id="rId4" Type="http://schemas.openxmlformats.org/officeDocument/2006/relationships/hyperlink" Target="http://fr.wikipedia.org/wiki/Fichier:Beinisvord_from_the_seaside.JP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fr.wikipedia.org/wiki/Fichier:Besant_Nagar_aerial.jpg" TargetMode="External"/><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hyperlink" Target="http://fr.wikipedia.org/wiki/Fichier:Littoralargentin.jp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hyperlink" Target="http://whc.unesco.org/en/160/fr/conventiontexte/"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whc.unesco.org/fr/list/565" TargetMode="External"/><Relationship Id="rId7" Type="http://schemas.openxmlformats.org/officeDocument/2006/relationships/hyperlink" Target="http://whc.unesco.org/fr/list/188" TargetMode="External"/><Relationship Id="rId2" Type="http://schemas.openxmlformats.org/officeDocument/2006/relationships/hyperlink" Target="http://whc.unesco.org/fr/list/191" TargetMode="External"/><Relationship Id="rId1" Type="http://schemas.openxmlformats.org/officeDocument/2006/relationships/slideLayout" Target="../slideLayouts/slideLayout3.xml"/><Relationship Id="rId6" Type="http://schemas.openxmlformats.org/officeDocument/2006/relationships/hyperlink" Target="http://whc.unesco.org/fr/list/193" TargetMode="External"/><Relationship Id="rId5" Type="http://schemas.openxmlformats.org/officeDocument/2006/relationships/hyperlink" Target="http://whc.unesco.org/fr/list/194" TargetMode="External"/><Relationship Id="rId4" Type="http://schemas.openxmlformats.org/officeDocument/2006/relationships/hyperlink" Target="http://whc.unesco.org/fr/list/102"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hc.unesco.org/fr/list/191" TargetMode="Externa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hc.unesco.org/fr/list/102" TargetMode="Externa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imgres?imgurl=http://www.testeur-voyage.com/wp-content/uploads/2009/03/voyage-croatie-11.jpg&amp;imgrefurl=http://www.testeur-voyage.com/2009/02/voyage-en-croatie/&amp;usg=__wnVHi1_LW65h8gThpz8iVZ3IBLU=&amp;h=601&amp;w=800&amp;sz=144&amp;hl=fr&amp;start=17&amp;zoom=1&amp;um=1&amp;itbs=1&amp;tbnid=WFpvaP33LQ_myM:&amp;tbnh=107&amp;tbnw=143&amp;prev=/images?q=patrimoine+mondial+de+l'unesco&amp;um=1&amp;hl=fr&amp;sa=N&amp;tbs=isch:1&amp;ei=vTUyTdDnOceV4gaE3vyTCg" TargetMode="External"/><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hyperlink" Target="http://www.google.com/imgres?imgurl=http://www.linternaute.com/mer-voile/magazine/photo/explorez-les-tresors-marins-de-la-nouvelle-caledonie/image/patrimoine-mondial-l-unesco-350714.jpg&amp;imgrefurl=http://www.linternaute.com/mer-voile/magazine/photo/explorez-les-tresors-marins-de-la-nouvelle-caledonie/une-barriere-de-corail-classee.shtml&amp;usg=__MnBihY3YyDudZZwTcrsNJrO3CCs=&amp;h=679&amp;w=540&amp;sz=342&amp;hl=fr&amp;start=1&amp;zoom=1&amp;um=1&amp;itbs=1&amp;tbnid=8R_vRxKtKOMlFM:&amp;tbnh=139&amp;tbnw=111&amp;prev=/images?q=patrimoine+mondial+de+l'unesco&amp;um=1&amp;hl=fr&amp;sa=N&amp;tbs=isch:1&amp;ei=vTUyTdDnOceV4gaE3vyTC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imgres?imgurl=http://farm1.static.flickr.com/109/290357458_c03e8f459e.jpg&amp;imgrefurl=http://www.jeanyveshuwart.be/2007/09/11/le-quick-du-centre-de-liege-bientot-inscrit-a-lunesco/&amp;usg=__cqS1RLjwo1ndZmHjgOb_4YGNalU=&amp;h=375&amp;w=500&amp;sz=172&amp;hl=fr&amp;start=4&amp;zoom=1&amp;um=1&amp;itbs=1&amp;tbnid=xGcKzk-j0mxSZM:&amp;tbnh=98&amp;tbnw=130&amp;prev=/images?q=patrimoine+mondial+de+l'unesco&amp;um=1&amp;hl=fr&amp;sa=N&amp;tbs=isch:1&amp;ei=vTUyTdDnOceV4gaE3vyTCg" TargetMode="External"/><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hyperlink" Target="http://www.google.com/imgres?imgurl=http://www.expertalgeria.com/images/bigtiddis1.jpg&amp;imgrefurl=http://www.expertalgeria.com/fr/romanalgeria.html&amp;usg=__1JXHofwbnr23Uhdn1WgODec56io=&amp;h=408&amp;w=580&amp;sz=133&amp;hl=fr&amp;start=7&amp;zoom=1&amp;um=1&amp;itbs=1&amp;tbnid=m-UzBDGpOsSijM:&amp;tbnh=94&amp;tbnw=134&amp;prev=/images?q=patrimoine+mondial+de+l'unesco+algerie&amp;um=1&amp;hl=fr&amp;tbs=isch:1&amp;ei=ZzYyTceyL4iA5AbB4rG0Cg"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fr.wikipedia.org/wiki/Label_officiel_fran%C3%A7ais"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a:xfrm>
            <a:off x="285720" y="0"/>
            <a:ext cx="8229600" cy="1143008"/>
          </a:xfrm>
        </p:spPr>
        <p:style>
          <a:lnRef idx="0">
            <a:schemeClr val="accent2"/>
          </a:lnRef>
          <a:fillRef idx="3">
            <a:schemeClr val="accent2"/>
          </a:fillRef>
          <a:effectRef idx="3">
            <a:schemeClr val="accent2"/>
          </a:effectRef>
          <a:fontRef idx="minor">
            <a:schemeClr val="lt1"/>
          </a:fontRef>
        </p:style>
        <p:txBody>
          <a:bodyPr>
            <a:noAutofit/>
          </a:bodyPr>
          <a:lstStyle/>
          <a:p>
            <a:pPr lvl="0" eaLnBrk="0" fontAlgn="base" hangingPunct="0">
              <a:spcAft>
                <a:spcPct val="0"/>
              </a:spcAft>
            </a:pPr>
            <a:r>
              <a:rPr lang="fr-FR" sz="2000" dirty="0">
                <a:ln w="6350">
                  <a:solidFill>
                    <a:schemeClr val="tx2">
                      <a:lumMod val="25000"/>
                    </a:schemeClr>
                  </a:solidFill>
                </a:ln>
                <a:solidFill>
                  <a:schemeClr val="bg1">
                    <a:lumMod val="85000"/>
                    <a:lumOff val="15000"/>
                  </a:schemeClr>
                </a:solidFill>
                <a:latin typeface="Arial" pitchFamily="34" charset="0"/>
                <a:ea typeface="Times New Roman" pitchFamily="18" charset="0"/>
                <a:cs typeface="TimesNewRomanPSMT"/>
              </a:rPr>
              <a:t> </a:t>
            </a:r>
            <a:r>
              <a:rPr lang="fr-FR" sz="2000" cap="none"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ea typeface="Times New Roman" pitchFamily="18" charset="0"/>
                <a:cs typeface="TimesNewRomanPSMT"/>
              </a:rPr>
              <a:t>Université </a:t>
            </a:r>
            <a:r>
              <a:rPr lang="fr-FR" sz="2000" cap="none" dirty="0" err="1">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ea typeface="Times New Roman" pitchFamily="18" charset="0"/>
                <a:cs typeface="TimesNewRomanPSMT"/>
              </a:rPr>
              <a:t>Mentouri</a:t>
            </a:r>
            <a:r>
              <a:rPr lang="fr-FR" sz="2000" cap="none"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ea typeface="Times New Roman" pitchFamily="18" charset="0"/>
                <a:cs typeface="TimesNewRomanPSMT"/>
              </a:rPr>
              <a:t> Constantine</a:t>
            </a:r>
            <a:r>
              <a:rPr lang="fr-FR" sz="900" b="0" cap="none"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cs typeface="Arial" pitchFamily="34" charset="0"/>
              </a:rPr>
              <a:t/>
            </a:r>
            <a:br>
              <a:rPr lang="fr-FR" sz="900" b="0" cap="none"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cs typeface="Arial" pitchFamily="34" charset="0"/>
              </a:rPr>
            </a:br>
            <a:r>
              <a:rPr lang="fr-FR" sz="2000" cap="none"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ea typeface="Times New Roman" pitchFamily="18" charset="0"/>
                <a:cs typeface="TimesNewRomanPSMT"/>
              </a:rPr>
              <a:t>   Faculté des Sciences de la Terre, de la Géographie et de</a:t>
            </a:r>
            <a:r>
              <a:rPr lang="fr-FR" sz="900" b="0" cap="none"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cs typeface="Arial" pitchFamily="34" charset="0"/>
              </a:rPr>
              <a:t/>
            </a:r>
            <a:br>
              <a:rPr lang="fr-FR" sz="900" b="0" cap="none"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cs typeface="Arial" pitchFamily="34" charset="0"/>
              </a:rPr>
            </a:br>
            <a:r>
              <a:rPr lang="fr-FR" sz="2000" cap="none"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ea typeface="Times New Roman" pitchFamily="18" charset="0"/>
                <a:cs typeface="TimesNewRomanPSMT"/>
              </a:rPr>
              <a:t>                      L’Aménagement du territoire</a:t>
            </a:r>
            <a:endParaRPr lang="fr-FR" sz="2000" dirty="0">
              <a:ln>
                <a:solidFill>
                  <a:schemeClr val="tx2">
                    <a:lumMod val="25000"/>
                  </a:schemeClr>
                </a:solidFill>
              </a:ln>
              <a:solidFill>
                <a:schemeClr val="accent2">
                  <a:lumMod val="75000"/>
                </a:schemeClr>
              </a:solidFill>
              <a:effectLst>
                <a:glow rad="101600">
                  <a:schemeClr val="bg2">
                    <a:lumMod val="50000"/>
                    <a:alpha val="60000"/>
                  </a:schemeClr>
                </a:glow>
              </a:effectLst>
            </a:endParaRPr>
          </a:p>
        </p:txBody>
      </p:sp>
      <p:sp>
        <p:nvSpPr>
          <p:cNvPr id="5" name="Sous-titre 4"/>
          <p:cNvSpPr>
            <a:spLocks noGrp="1"/>
          </p:cNvSpPr>
          <p:nvPr>
            <p:ph type="subTitle" idx="1"/>
          </p:nvPr>
        </p:nvSpPr>
        <p:spPr>
          <a:xfrm>
            <a:off x="500034" y="1571612"/>
            <a:ext cx="8001056" cy="4143404"/>
          </a:xfrm>
          <a:ln/>
        </p:spPr>
        <p:style>
          <a:lnRef idx="1">
            <a:schemeClr val="accent2"/>
          </a:lnRef>
          <a:fillRef idx="3">
            <a:schemeClr val="accent2"/>
          </a:fillRef>
          <a:effectRef idx="2">
            <a:schemeClr val="accent2"/>
          </a:effectRef>
          <a:fontRef idx="minor">
            <a:schemeClr val="lt1"/>
          </a:fontRef>
        </p:style>
        <p:txBody>
          <a:bodyPr>
            <a:normAutofit fontScale="25000" lnSpcReduction="20000"/>
          </a:bodyPr>
          <a:lstStyle/>
          <a:p>
            <a:pPr lvl="0" fontAlgn="base">
              <a:spcBef>
                <a:spcPct val="0"/>
              </a:spcBef>
              <a:spcAft>
                <a:spcPct val="0"/>
              </a:spcAft>
            </a:pPr>
            <a:r>
              <a:rPr lang="fr-FR" sz="9600" b="1"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ea typeface="Times New Roman" pitchFamily="18" charset="0"/>
                <a:cs typeface="TimesNewRomanPSMT"/>
              </a:rPr>
              <a:t>4éme année GTU</a:t>
            </a:r>
            <a:endParaRPr lang="fr-FR" sz="4400"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cs typeface="Arial" pitchFamily="34" charset="0"/>
            </a:endParaRPr>
          </a:p>
          <a:p>
            <a:pPr lvl="0" eaLnBrk="0" fontAlgn="base" hangingPunct="0">
              <a:spcBef>
                <a:spcPct val="0"/>
              </a:spcBef>
              <a:spcAft>
                <a:spcPct val="0"/>
              </a:spcAft>
            </a:pPr>
            <a:r>
              <a:rPr lang="fr-FR" sz="9600" b="1"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ea typeface="Times New Roman" pitchFamily="18" charset="0"/>
                <a:cs typeface="TimesNewRomanPSMT"/>
              </a:rPr>
              <a:t>Groupe N° : 02</a:t>
            </a:r>
            <a:endParaRPr lang="fr-FR" sz="11200" dirty="0">
              <a:ln>
                <a:solidFill>
                  <a:schemeClr val="tx2">
                    <a:lumMod val="25000"/>
                  </a:schemeClr>
                </a:solidFill>
              </a:ln>
              <a:solidFill>
                <a:schemeClr val="accent2">
                  <a:lumMod val="75000"/>
                </a:schemeClr>
              </a:solidFill>
              <a:effectLst>
                <a:glow rad="101600">
                  <a:schemeClr val="bg2">
                    <a:lumMod val="50000"/>
                    <a:alpha val="60000"/>
                  </a:schemeClr>
                </a:glow>
              </a:effectLst>
              <a:latin typeface="Arial" pitchFamily="34" charset="0"/>
              <a:cs typeface="Arial" pitchFamily="34" charset="0"/>
            </a:endParaRPr>
          </a:p>
          <a:p>
            <a:endParaRPr lang="en-US" sz="5600" dirty="0">
              <a:ln>
                <a:solidFill>
                  <a:schemeClr val="tx2">
                    <a:lumMod val="25000"/>
                  </a:schemeClr>
                </a:solidFill>
              </a:ln>
            </a:endParaRPr>
          </a:p>
          <a:p>
            <a:endParaRPr lang="en-US" sz="5600" dirty="0">
              <a:ln>
                <a:solidFill>
                  <a:schemeClr val="tx2">
                    <a:lumMod val="25000"/>
                  </a:schemeClr>
                </a:solidFill>
              </a:ln>
            </a:endParaRPr>
          </a:p>
          <a:p>
            <a:endParaRPr lang="en-US" sz="6400" dirty="0">
              <a:ln>
                <a:solidFill>
                  <a:schemeClr val="tx2">
                    <a:lumMod val="25000"/>
                  </a:schemeClr>
                </a:solidFill>
              </a:ln>
              <a:solidFill>
                <a:schemeClr val="accent2">
                  <a:lumMod val="75000"/>
                </a:schemeClr>
              </a:solidFill>
            </a:endParaRPr>
          </a:p>
          <a:p>
            <a:r>
              <a:rPr lang="fr-FR" sz="14400" b="1" dirty="0">
                <a:ln>
                  <a:solidFill>
                    <a:schemeClr val="tx2">
                      <a:lumMod val="25000"/>
                    </a:schemeClr>
                  </a:solidFill>
                </a:ln>
                <a:solidFill>
                  <a:schemeClr val="tx2">
                    <a:lumMod val="50000"/>
                  </a:schemeClr>
                </a:solidFill>
                <a:effectLst>
                  <a:glow rad="101600">
                    <a:schemeClr val="bg2">
                      <a:lumMod val="50000"/>
                      <a:alpha val="60000"/>
                    </a:schemeClr>
                  </a:glow>
                </a:effectLst>
              </a:rPr>
              <a:t>LES SITES PROTEGE</a:t>
            </a:r>
            <a:endParaRPr lang="fr-FR" sz="14400" dirty="0">
              <a:ln>
                <a:solidFill>
                  <a:schemeClr val="tx2">
                    <a:lumMod val="25000"/>
                  </a:schemeClr>
                </a:solidFill>
              </a:ln>
              <a:solidFill>
                <a:schemeClr val="tx2">
                  <a:lumMod val="50000"/>
                </a:schemeClr>
              </a:solidFill>
              <a:effectLst>
                <a:glow rad="101600">
                  <a:schemeClr val="bg2">
                    <a:lumMod val="50000"/>
                    <a:alpha val="60000"/>
                  </a:schemeClr>
                </a:glow>
              </a:effectLst>
            </a:endParaRPr>
          </a:p>
          <a:p>
            <a:r>
              <a:rPr lang="en-US" sz="6400" dirty="0">
                <a:ln>
                  <a:solidFill>
                    <a:schemeClr val="tx2">
                      <a:lumMod val="25000"/>
                    </a:schemeClr>
                  </a:solidFill>
                </a:ln>
                <a:solidFill>
                  <a:schemeClr val="accent2">
                    <a:lumMod val="75000"/>
                  </a:schemeClr>
                </a:solidFill>
              </a:rPr>
              <a:t>                                           </a:t>
            </a:r>
            <a:r>
              <a:rPr lang="en-US" sz="6400" b="1" dirty="0">
                <a:ln>
                  <a:solidFill>
                    <a:schemeClr val="tx2">
                      <a:lumMod val="25000"/>
                    </a:schemeClr>
                  </a:solidFill>
                </a:ln>
                <a:solidFill>
                  <a:schemeClr val="accent2">
                    <a:lumMod val="75000"/>
                  </a:schemeClr>
                </a:solidFill>
              </a:rPr>
              <a:t>                                    </a:t>
            </a:r>
            <a:r>
              <a:rPr lang="fr-FR" sz="6400" b="1" u="sng" dirty="0">
                <a:ln>
                  <a:solidFill>
                    <a:schemeClr val="tx2">
                      <a:lumMod val="25000"/>
                    </a:schemeClr>
                  </a:solidFill>
                </a:ln>
                <a:solidFill>
                  <a:schemeClr val="accent2">
                    <a:lumMod val="75000"/>
                  </a:schemeClr>
                </a:solidFill>
                <a:effectLst>
                  <a:glow rad="101600">
                    <a:schemeClr val="bg2">
                      <a:lumMod val="50000"/>
                      <a:alpha val="60000"/>
                    </a:schemeClr>
                  </a:glow>
                </a:effectLst>
              </a:rPr>
              <a:t>Présenté par</a:t>
            </a:r>
          </a:p>
          <a:p>
            <a:r>
              <a:rPr lang="en-US" sz="6400" b="1" dirty="0">
                <a:ln>
                  <a:solidFill>
                    <a:schemeClr val="tx2">
                      <a:lumMod val="25000"/>
                    </a:schemeClr>
                  </a:solidFill>
                </a:ln>
                <a:solidFill>
                  <a:schemeClr val="accent2">
                    <a:lumMod val="75000"/>
                  </a:schemeClr>
                </a:solidFill>
                <a:effectLst>
                  <a:glow rad="101600">
                    <a:schemeClr val="bg2">
                      <a:lumMod val="50000"/>
                      <a:alpha val="60000"/>
                    </a:schemeClr>
                  </a:glow>
                </a:effectLst>
              </a:rPr>
              <a:t>                                                                                                       </a:t>
            </a:r>
            <a:r>
              <a:rPr lang="fr-FR" sz="6400" b="1" dirty="0">
                <a:ln>
                  <a:solidFill>
                    <a:schemeClr val="tx2">
                      <a:lumMod val="25000"/>
                    </a:schemeClr>
                  </a:solidFill>
                </a:ln>
                <a:solidFill>
                  <a:schemeClr val="accent2">
                    <a:lumMod val="75000"/>
                  </a:schemeClr>
                </a:solidFill>
                <a:effectLst>
                  <a:glow rad="101600">
                    <a:schemeClr val="bg2">
                      <a:lumMod val="50000"/>
                      <a:alpha val="60000"/>
                    </a:schemeClr>
                  </a:glow>
                </a:effectLst>
              </a:rPr>
              <a:t>Oudina Fatima/Z</a:t>
            </a:r>
          </a:p>
          <a:p>
            <a:r>
              <a:rPr lang="fr-FR" sz="6400" b="1" dirty="0">
                <a:ln>
                  <a:solidFill>
                    <a:schemeClr val="tx2">
                      <a:lumMod val="25000"/>
                    </a:schemeClr>
                  </a:solidFill>
                </a:ln>
                <a:solidFill>
                  <a:schemeClr val="accent2">
                    <a:lumMod val="75000"/>
                  </a:schemeClr>
                </a:solidFill>
                <a:effectLst>
                  <a:glow rad="101600">
                    <a:schemeClr val="bg2">
                      <a:lumMod val="50000"/>
                      <a:alpha val="60000"/>
                    </a:schemeClr>
                  </a:glow>
                </a:effectLst>
              </a:rPr>
              <a:t>                                                                                                       Abdesamed Sara  </a:t>
            </a:r>
          </a:p>
          <a:p>
            <a:r>
              <a:rPr lang="fr-FR" sz="6400" b="1" dirty="0">
                <a:ln>
                  <a:solidFill>
                    <a:schemeClr val="tx2">
                      <a:lumMod val="25000"/>
                    </a:schemeClr>
                  </a:solidFill>
                </a:ln>
                <a:solidFill>
                  <a:schemeClr val="accent2">
                    <a:lumMod val="75000"/>
                  </a:schemeClr>
                </a:solidFill>
                <a:effectLst>
                  <a:glow rad="101600">
                    <a:schemeClr val="bg2">
                      <a:lumMod val="50000"/>
                      <a:alpha val="60000"/>
                    </a:schemeClr>
                  </a:glow>
                </a:effectLst>
              </a:rPr>
              <a:t>                                                                                                       Kermiche Imene</a:t>
            </a:r>
          </a:p>
          <a:p>
            <a:r>
              <a:rPr lang="fr-FR" sz="6400" b="1" dirty="0">
                <a:ln>
                  <a:solidFill>
                    <a:schemeClr val="tx2">
                      <a:lumMod val="25000"/>
                    </a:schemeClr>
                  </a:solidFill>
                </a:ln>
                <a:solidFill>
                  <a:schemeClr val="accent2">
                    <a:lumMod val="75000"/>
                  </a:schemeClr>
                </a:solidFill>
                <a:effectLst>
                  <a:glow rad="101600">
                    <a:schemeClr val="bg2">
                      <a:lumMod val="50000"/>
                      <a:alpha val="60000"/>
                    </a:schemeClr>
                  </a:glow>
                </a:effectLst>
              </a:rPr>
              <a:t>                                                                                                  Taleb Souhila</a:t>
            </a:r>
          </a:p>
          <a:p>
            <a:endParaRPr lang="fr-FR" sz="3300" b="1" dirty="0">
              <a:ln>
                <a:solidFill>
                  <a:schemeClr val="tx2">
                    <a:lumMod val="25000"/>
                  </a:schemeClr>
                </a:solidFill>
              </a:ln>
              <a:solidFill>
                <a:schemeClr val="accent2">
                  <a:lumMod val="75000"/>
                </a:schemeClr>
              </a:solidFill>
            </a:endParaRPr>
          </a:p>
          <a:p>
            <a:endParaRPr lang="fr-FR" sz="3300" b="1" dirty="0">
              <a:ln>
                <a:solidFill>
                  <a:schemeClr val="tx2">
                    <a:lumMod val="25000"/>
                  </a:schemeClr>
                </a:solidFill>
              </a:ln>
              <a:solidFill>
                <a:schemeClr val="accent2">
                  <a:lumMod val="75000"/>
                </a:schemeClr>
              </a:solidFill>
            </a:endParaRPr>
          </a:p>
          <a:p>
            <a:endParaRPr lang="fr-FR" sz="3300" b="1" dirty="0">
              <a:ln>
                <a:solidFill>
                  <a:schemeClr val="tx2">
                    <a:lumMod val="25000"/>
                  </a:schemeClr>
                </a:solidFill>
              </a:ln>
              <a:solidFill>
                <a:schemeClr val="accent2">
                  <a:lumMod val="75000"/>
                </a:schemeClr>
              </a:solidFill>
            </a:endParaRPr>
          </a:p>
          <a:p>
            <a:endParaRPr lang="en-US" sz="4300" b="1" dirty="0">
              <a:ln>
                <a:solidFill>
                  <a:schemeClr val="tx2">
                    <a:lumMod val="25000"/>
                  </a:schemeClr>
                </a:solidFill>
              </a:ln>
            </a:endParaRPr>
          </a:p>
          <a:p>
            <a:r>
              <a:rPr lang="en-US" b="1" dirty="0">
                <a:ln>
                  <a:solidFill>
                    <a:schemeClr val="tx2">
                      <a:lumMod val="25000"/>
                    </a:schemeClr>
                  </a:solidFill>
                </a:ln>
                <a:effectLst>
                  <a:glow rad="101600">
                    <a:schemeClr val="bg2">
                      <a:lumMod val="50000"/>
                      <a:alpha val="60000"/>
                    </a:schemeClr>
                  </a:glow>
                </a:effectLst>
              </a:rPr>
              <a:t>                   </a:t>
            </a:r>
            <a:r>
              <a:rPr lang="en-US" sz="6200" b="1" dirty="0">
                <a:ln>
                  <a:solidFill>
                    <a:schemeClr val="tx2">
                      <a:lumMod val="25000"/>
                    </a:schemeClr>
                  </a:solidFill>
                </a:ln>
                <a:solidFill>
                  <a:schemeClr val="accent2">
                    <a:lumMod val="75000"/>
                  </a:schemeClr>
                </a:solidFill>
                <a:effectLst>
                  <a:glow rad="101600">
                    <a:schemeClr val="bg2">
                      <a:lumMod val="50000"/>
                      <a:alpha val="60000"/>
                    </a:schemeClr>
                  </a:glow>
                </a:effectLst>
              </a:rPr>
              <a:t> 2010/2011    </a:t>
            </a:r>
            <a:endParaRPr lang="fr-FR" b="1" dirty="0">
              <a:ln>
                <a:solidFill>
                  <a:schemeClr val="tx2">
                    <a:lumMod val="25000"/>
                  </a:schemeClr>
                </a:solidFill>
              </a:ln>
              <a:solidFill>
                <a:schemeClr val="accent2">
                  <a:lumMod val="75000"/>
                </a:schemeClr>
              </a:solidFill>
              <a:effectLst>
                <a:glow rad="101600">
                  <a:schemeClr val="bg2">
                    <a:lumMod val="50000"/>
                    <a:alpha val="60000"/>
                  </a:schemeClr>
                </a:glow>
              </a:effectLs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4348" y="285728"/>
            <a:ext cx="5906745" cy="707886"/>
          </a:xfrm>
          <a:prstGeom prst="rect">
            <a:avLst/>
          </a:prstGeom>
        </p:spPr>
        <p:txBody>
          <a:bodyPr wrap="none">
            <a:spAutoFit/>
          </a:bodyPr>
          <a:lstStyle/>
          <a:p>
            <a:pPr>
              <a:buBlip>
                <a:blip r:embed="rId2"/>
              </a:buBlip>
            </a:pPr>
            <a:r>
              <a:rPr lang="fr-FR" sz="4000" b="1" u="sng" dirty="0">
                <a:solidFill>
                  <a:schemeClr val="tx1">
                    <a:lumMod val="75000"/>
                  </a:schemeClr>
                </a:solidFill>
              </a:rPr>
              <a:t>Les Réserves Naturelles</a:t>
            </a:r>
            <a:r>
              <a:rPr lang="fr-FR" sz="2400" b="1" u="sng" dirty="0">
                <a:solidFill>
                  <a:schemeClr val="tx1">
                    <a:lumMod val="75000"/>
                  </a:schemeClr>
                </a:solidFill>
              </a:rPr>
              <a:t>. </a:t>
            </a:r>
            <a:endParaRPr lang="fr-FR" sz="2400" u="sng" dirty="0">
              <a:solidFill>
                <a:schemeClr val="tx1">
                  <a:lumMod val="75000"/>
                </a:schemeClr>
              </a:solidFill>
            </a:endParaRPr>
          </a:p>
        </p:txBody>
      </p:sp>
      <p:sp>
        <p:nvSpPr>
          <p:cNvPr id="29697" name="Rectangle 1"/>
          <p:cNvSpPr>
            <a:spLocks noChangeArrowheads="1"/>
          </p:cNvSpPr>
          <p:nvPr/>
        </p:nvSpPr>
        <p:spPr bwMode="auto">
          <a:xfrm>
            <a:off x="0" y="1428736"/>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justLow" defTabSz="914400" rtl="0" eaLnBrk="1" fontAlgn="base" latinLnBrk="0" hangingPunct="1">
              <a:lnSpc>
                <a:spcPct val="100000"/>
              </a:lnSpc>
              <a:spcBef>
                <a:spcPct val="0"/>
              </a:spcBef>
              <a:spcAft>
                <a:spcPct val="0"/>
              </a:spcAft>
              <a:buClrTx/>
              <a:buSzTx/>
              <a:buFontTx/>
              <a:buNone/>
              <a:tabLst/>
            </a:pP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De nombreuses r</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serves naturelles contigu</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ë</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aux parcs ont </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t</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cr</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éé</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es, soit pour des protections particuli</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è</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res, soit pour permettre le maintien d</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activit</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dans des zones habit</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es ou exploit</a:t>
            </a:r>
            <a:r>
              <a:rPr kumimoji="0" lang="fr-FR" sz="36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6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es. </a:t>
            </a:r>
            <a:endParaRPr kumimoji="0" lang="fr-FR" sz="44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285720" y="214290"/>
            <a:ext cx="8097410"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5400" b="1" i="0" u="sng" strike="noStrike" cap="none" normalizeH="0" baseline="0" dirty="0">
                <a:ln>
                  <a:noFill/>
                </a:ln>
                <a:solidFill>
                  <a:schemeClr val="accent1">
                    <a:lumMod val="25000"/>
                  </a:schemeClr>
                </a:solidFill>
                <a:effectLst/>
                <a:latin typeface="Times New Roman" pitchFamily="18" charset="0"/>
                <a:ea typeface="Calibri" pitchFamily="34" charset="0"/>
                <a:cs typeface="Times New Roman" pitchFamily="18" charset="0"/>
              </a:rPr>
              <a:t>Espaces Naturels Sensibles</a:t>
            </a:r>
            <a:endParaRPr kumimoji="0" lang="fr-FR" sz="4800" b="0" i="0" u="none" strike="noStrike" cap="none" normalizeH="0" baseline="0" dirty="0">
              <a:ln>
                <a:noFill/>
              </a:ln>
              <a:solidFill>
                <a:schemeClr val="accent1">
                  <a:lumMod val="25000"/>
                </a:schemeClr>
              </a:solidFill>
              <a:effectLst/>
              <a:latin typeface="Arial" pitchFamily="34" charset="0"/>
              <a:cs typeface="Arial" pitchFamily="34" charset="0"/>
            </a:endParaRPr>
          </a:p>
        </p:txBody>
      </p:sp>
      <p:pic>
        <p:nvPicPr>
          <p:cNvPr id="5" name="Image 4" descr="Les Mamelles à travers les fougères arborescentes (Parc National de Guadeloupe).">
            <a:hlinkClick r:id="rId2"/>
          </p:cNvPr>
          <p:cNvPicPr/>
          <p:nvPr/>
        </p:nvPicPr>
        <p:blipFill>
          <a:blip r:embed="rId3" cstate="print"/>
          <a:srcRect/>
          <a:stretch>
            <a:fillRect/>
          </a:stretch>
        </p:blipFill>
        <p:spPr bwMode="auto">
          <a:xfrm>
            <a:off x="285720" y="1357298"/>
            <a:ext cx="2071702" cy="257176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Image 5" descr="Vue du Parc National de la Vanoise.">
            <a:hlinkClick r:id="rId2"/>
          </p:cNvPr>
          <p:cNvPicPr/>
          <p:nvPr/>
        </p:nvPicPr>
        <p:blipFill>
          <a:blip r:embed="rId4" cstate="print"/>
          <a:srcRect/>
          <a:stretch>
            <a:fillRect/>
          </a:stretch>
        </p:blipFill>
        <p:spPr bwMode="auto">
          <a:xfrm>
            <a:off x="4429124" y="1571612"/>
            <a:ext cx="2428892" cy="300039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7" name="Image 6" descr="La Réserve Naturelle de la Combe Lavaux (21) : un beau représentant des combes de la côte dijonnaise. ">
            <a:hlinkClick r:id="rId2"/>
          </p:cNvPr>
          <p:cNvPicPr/>
          <p:nvPr/>
        </p:nvPicPr>
        <p:blipFill>
          <a:blip r:embed="rId5" cstate="print"/>
          <a:srcRect/>
          <a:stretch>
            <a:fillRect/>
          </a:stretch>
        </p:blipFill>
        <p:spPr bwMode="auto">
          <a:xfrm>
            <a:off x="6715140" y="3071810"/>
            <a:ext cx="2428860" cy="31432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8" name="Image 7" descr="Réserve biologique domaniale dans la forêt de Citeaux (21) : deux parcelles de futaie sont laissées en vieillissement et font l'objet de suivi scientifique.">
            <a:hlinkClick r:id="rId2"/>
          </p:cNvPr>
          <p:cNvPicPr/>
          <p:nvPr/>
        </p:nvPicPr>
        <p:blipFill>
          <a:blip r:embed="rId6" cstate="print"/>
          <a:srcRect/>
          <a:stretch>
            <a:fillRect/>
          </a:stretch>
        </p:blipFill>
        <p:spPr bwMode="auto">
          <a:xfrm>
            <a:off x="2143108" y="3357562"/>
            <a:ext cx="2500330" cy="284322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785786" y="285728"/>
            <a:ext cx="2329484"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600" b="1" i="0" u="sng"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D</a:t>
            </a:r>
            <a:r>
              <a:rPr kumimoji="0" lang="fr-FR" sz="3600" b="1" i="0" u="sng"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600" b="1" i="0" u="sng"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finition</a:t>
            </a:r>
            <a:r>
              <a:rPr kumimoji="0" lang="fr-FR" sz="2000" b="1" i="0" u="sng"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a:ln>
                <a:noFill/>
              </a:ln>
              <a:solidFill>
                <a:schemeClr val="bg1">
                  <a:lumMod val="50000"/>
                </a:schemeClr>
              </a:solidFill>
              <a:effectLst/>
              <a:latin typeface="Arial" pitchFamily="34" charset="0"/>
              <a:cs typeface="Arial" pitchFamily="34" charset="0"/>
            </a:endParaRPr>
          </a:p>
        </p:txBody>
      </p:sp>
      <p:sp>
        <p:nvSpPr>
          <p:cNvPr id="8194" name="Rectangle 2"/>
          <p:cNvSpPr>
            <a:spLocks noChangeArrowheads="1"/>
          </p:cNvSpPr>
          <p:nvPr/>
        </p:nvSpPr>
        <p:spPr bwMode="auto">
          <a:xfrm>
            <a:off x="500034" y="857232"/>
            <a:ext cx="7483139"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2075" algn="l"/>
              </a:tabLst>
            </a:pP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L'appellation </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espace naturel sensible</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d</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signe simplement des sites naturels qui constituent une richesse au plan </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cologique (faune, flore, g</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ologie</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et des paysages.</a:t>
            </a:r>
            <a:b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b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Il s'agit souvent de sites fragiles ou menac</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qui b</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n</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ficient d'une protection l</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gale mais qui n</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cessitent des actions de sauvegarde.</a:t>
            </a:r>
            <a:b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b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a:r>
            <a:b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b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Le d</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partement du Morbihan</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 fix</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pour son territoire, sa propre d</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finition d'un espace naturel sensible</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a:t>
            </a:r>
            <a:r>
              <a:rPr kumimoji="0" lang="fr-FR" sz="7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a:r>
            <a:br>
              <a:rPr kumimoji="0" lang="fr-FR" sz="7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b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400" b="1" i="1"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un espace qui se caract</a:t>
            </a:r>
            <a:r>
              <a:rPr kumimoji="0" lang="fr-FR" sz="2400" b="1" i="1"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1"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rise par son int</a:t>
            </a:r>
            <a:r>
              <a:rPr kumimoji="0" lang="fr-FR" sz="2400" b="1" i="1"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1"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rêt </a:t>
            </a:r>
            <a:r>
              <a:rPr kumimoji="0" lang="fr-FR" sz="2400" b="1" i="1"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1"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cologique, sa fragilit</a:t>
            </a:r>
            <a:r>
              <a:rPr kumimoji="0" lang="fr-FR" sz="2400" b="1" i="1"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1" i="1"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et sa valeur patrimoniale et paysag</a:t>
            </a:r>
            <a:r>
              <a:rPr kumimoji="0" lang="fr-FR" sz="2400" b="1" i="1" u="none" strike="noStrike" cap="none" normalizeH="0" baseline="0" dirty="0">
                <a:ln>
                  <a:noFill/>
                </a:ln>
                <a:solidFill>
                  <a:schemeClr val="bg1">
                    <a:lumMod val="50000"/>
                  </a:schemeClr>
                </a:solidFill>
                <a:effectLst/>
                <a:latin typeface="Calibri"/>
                <a:ea typeface="Calibri" pitchFamily="34" charset="0"/>
                <a:cs typeface="Times New Roman" pitchFamily="18" charset="0"/>
              </a:rPr>
              <a:t>è</a:t>
            </a:r>
            <a:r>
              <a:rPr kumimoji="0" lang="fr-FR" sz="2400" b="1" i="1"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re</a:t>
            </a:r>
            <a:r>
              <a:rPr kumimoji="0" lang="fr-FR" sz="24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t>
            </a:r>
            <a:endParaRPr kumimoji="0" lang="fr-FR" sz="9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0" y="857232"/>
            <a:ext cx="91440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Les espaces naturels sensibles (ENS) sont des sites naturels pr</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sentant un int</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rêt</a:t>
            </a:r>
            <a:endParaRPr kumimoji="0" lang="fr-FR"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Particulier pour la faune ou la flore qu</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ils abritent, ou pour leurs caract</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ristiques</a:t>
            </a:r>
            <a:endParaRPr kumimoji="0" lang="fr-FR"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paysag</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è</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res ou esth</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tiques. Leur classement en ENS peut aussi avoir pour</a:t>
            </a:r>
            <a:endParaRPr kumimoji="0" lang="fr-FR"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but de les prot</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ger d</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une urbanisation acc</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l</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r</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e ou d</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une fr</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quentation touristique</a:t>
            </a:r>
            <a:endParaRPr kumimoji="0" lang="fr-FR"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afin d</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am</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nager, d</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am</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liorer mais aussi d</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acqu</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rir de nouveaux terrains.</a:t>
            </a:r>
            <a:endParaRPr kumimoji="0" lang="fr-FR"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Seule contrepartie : les espaces ainsi identifi</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s et valoris</a:t>
            </a:r>
            <a:r>
              <a:rPr kumimoji="0" lang="fr-FR" sz="2800" b="1" i="0" u="none" strike="noStrike" cap="none" normalizeH="0" baseline="0" dirty="0">
                <a:ln>
                  <a:noFill/>
                </a:ln>
                <a:solidFill>
                  <a:srgbClr val="231F20"/>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rgbClr val="231F20"/>
                </a:solidFill>
                <a:effectLst/>
                <a:latin typeface="Times New Roman" pitchFamily="18" charset="0"/>
                <a:ea typeface="Calibri" pitchFamily="34" charset="0"/>
                <a:cs typeface="Times New Roman" pitchFamily="18" charset="0"/>
              </a:rPr>
              <a:t>s doivent être ouverts au public.</a:t>
            </a:r>
            <a:endParaRPr kumimoji="0" lang="fr-FR" sz="36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785786" y="142852"/>
            <a:ext cx="442915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200" b="1" i="0" u="sng" strike="noStrike" cap="none" normalizeH="0" baseline="0" dirty="0">
                <a:ln>
                  <a:noFill/>
                </a:ln>
                <a:solidFill>
                  <a:schemeClr val="tx1">
                    <a:lumMod val="50000"/>
                  </a:schemeClr>
                </a:solidFill>
                <a:effectLst/>
                <a:latin typeface="Times New Roman" pitchFamily="18" charset="0"/>
                <a:ea typeface="Calibri" pitchFamily="34" charset="0"/>
                <a:cs typeface="Times New Roman" pitchFamily="18" charset="0"/>
              </a:rPr>
              <a:t>Protection du littoral</a:t>
            </a:r>
            <a:r>
              <a:rPr kumimoji="0" lang="fr-FR" sz="3200" b="1" i="0" u="sng" strike="noStrike" cap="none" normalizeH="0" baseline="0" dirty="0">
                <a:ln>
                  <a:noFill/>
                </a:ln>
                <a:solidFill>
                  <a:schemeClr val="tx1">
                    <a:lumMod val="50000"/>
                  </a:schemeClr>
                </a:solidFill>
                <a:effectLst/>
                <a:latin typeface="Calibri"/>
                <a:ea typeface="Calibri" pitchFamily="34" charset="0"/>
                <a:cs typeface="Times New Roman" pitchFamily="18" charset="0"/>
              </a:rPr>
              <a:t> </a:t>
            </a:r>
            <a:r>
              <a:rPr kumimoji="0" lang="fr-FR" sz="3200" b="1" i="0" u="none" strike="noStrike" cap="none" normalizeH="0" baseline="0" dirty="0">
                <a:ln>
                  <a:noFill/>
                </a:ln>
                <a:solidFill>
                  <a:schemeClr val="tx1">
                    <a:lumMod val="50000"/>
                  </a:schemeClr>
                </a:solidFill>
                <a:effectLst/>
                <a:latin typeface="Times New Roman" pitchFamily="18" charset="0"/>
                <a:ea typeface="Calibri" pitchFamily="34" charset="0"/>
                <a:cs typeface="Times New Roman" pitchFamily="18" charset="0"/>
              </a:rPr>
              <a:t>:</a:t>
            </a:r>
            <a:endParaRPr kumimoji="0" lang="fr-FR" sz="2800" b="0" i="0" u="none" strike="noStrike" cap="none" normalizeH="0" baseline="0" dirty="0">
              <a:ln>
                <a:noFill/>
              </a:ln>
              <a:solidFill>
                <a:schemeClr val="tx1">
                  <a:lumMod val="50000"/>
                </a:schemeClr>
              </a:solidFill>
              <a:effectLst/>
              <a:latin typeface="Arial" pitchFamily="34" charset="0"/>
              <a:cs typeface="Arial" pitchFamily="34" charset="0"/>
            </a:endParaRPr>
          </a:p>
        </p:txBody>
      </p:sp>
      <p:sp>
        <p:nvSpPr>
          <p:cNvPr id="6146" name="Rectangle 2"/>
          <p:cNvSpPr>
            <a:spLocks noChangeArrowheads="1"/>
          </p:cNvSpPr>
          <p:nvPr/>
        </p:nvSpPr>
        <p:spPr bwMode="auto">
          <a:xfrm>
            <a:off x="0" y="1142984"/>
            <a:ext cx="9144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200" b="1" i="0" u="none" strike="noStrike" cap="none" normalizeH="0" baseline="0" dirty="0">
                <a:ln>
                  <a:noFill/>
                </a:ln>
                <a:solidFill>
                  <a:schemeClr val="bg1">
                    <a:lumMod val="50000"/>
                  </a:schemeClr>
                </a:solidFill>
                <a:effectLst/>
                <a:latin typeface="Arial" pitchFamily="34" charset="0"/>
                <a:ea typeface="Times New Roman" pitchFamily="18" charset="0"/>
                <a:cs typeface="Arial" pitchFamily="34" charset="0"/>
              </a:rPr>
              <a:t>La protection active du littoral doit remplacer l'impunité des pavillons de complaisance, des dégazages sauvages et le passage des bateaux poubelles. La politique de transport et de régulation portuaire doit aussi permettre un développement de l'inter modalité fluviale et la surveillance des côtes pour la protection du littoral</a:t>
            </a:r>
            <a:endParaRPr kumimoji="0" lang="fr-FR" sz="40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571472" y="0"/>
            <a:ext cx="5143504" cy="974561"/>
          </a:xfrm>
          <a:prstGeom prst="rect">
            <a:avLst/>
          </a:prstGeom>
          <a:noFill/>
          <a:ln w="9525">
            <a:noFill/>
            <a:miter lim="800000"/>
            <a:headEnd/>
            <a:tailEnd/>
          </a:ln>
          <a:effectLst/>
        </p:spPr>
        <p:txBody>
          <a:bodyPr vert="horz" wrap="square" lIns="91440" tIns="203136"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200" b="1" i="0" u="sng" strike="noStrike" cap="none" normalizeH="0" baseline="0" dirty="0">
                <a:ln>
                  <a:noFill/>
                </a:ln>
                <a:solidFill>
                  <a:schemeClr val="tx1">
                    <a:lumMod val="50000"/>
                  </a:schemeClr>
                </a:solidFill>
                <a:effectLst/>
                <a:latin typeface="Times New Roman" pitchFamily="18" charset="0"/>
                <a:ea typeface="Times New Roman" pitchFamily="18" charset="0"/>
                <a:cs typeface="Times New Roman" pitchFamily="18" charset="0"/>
              </a:rPr>
              <a:t>Menaces et vuln</a:t>
            </a:r>
            <a:r>
              <a:rPr kumimoji="0" lang="fr-FR" sz="3200" b="1" i="0" u="sng" strike="noStrike" cap="none" normalizeH="0" baseline="0" dirty="0">
                <a:ln>
                  <a:noFill/>
                </a:ln>
                <a:solidFill>
                  <a:schemeClr val="tx1">
                    <a:lumMod val="50000"/>
                  </a:schemeClr>
                </a:solidFill>
                <a:effectLst/>
                <a:latin typeface="Cambria"/>
                <a:ea typeface="Times New Roman" pitchFamily="18" charset="0"/>
                <a:cs typeface="Times New Roman" pitchFamily="18" charset="0"/>
              </a:rPr>
              <a:t>é</a:t>
            </a:r>
            <a:r>
              <a:rPr kumimoji="0" lang="fr-FR" sz="3200" b="1" i="0" u="sng" strike="noStrike" cap="none" normalizeH="0" baseline="0" dirty="0">
                <a:ln>
                  <a:noFill/>
                </a:ln>
                <a:solidFill>
                  <a:schemeClr val="tx1">
                    <a:lumMod val="50000"/>
                  </a:schemeClr>
                </a:solidFill>
                <a:effectLst/>
                <a:latin typeface="Times New Roman" pitchFamily="18" charset="0"/>
                <a:ea typeface="Times New Roman" pitchFamily="18" charset="0"/>
                <a:cs typeface="Times New Roman" pitchFamily="18" charset="0"/>
              </a:rPr>
              <a:t>rabilit</a:t>
            </a:r>
            <a:r>
              <a:rPr kumimoji="0" lang="fr-FR" sz="3200" b="1" i="0" u="sng" strike="noStrike" cap="none" normalizeH="0" baseline="0" dirty="0">
                <a:ln>
                  <a:noFill/>
                </a:ln>
                <a:solidFill>
                  <a:schemeClr val="tx1">
                    <a:lumMod val="50000"/>
                  </a:schemeClr>
                </a:solidFill>
                <a:effectLst/>
                <a:latin typeface="Cambria"/>
                <a:ea typeface="Times New Roman" pitchFamily="18" charset="0"/>
                <a:cs typeface="Times New Roman" pitchFamily="18" charset="0"/>
              </a:rPr>
              <a:t>é</a:t>
            </a:r>
            <a:r>
              <a:rPr kumimoji="0" lang="fr-FR" sz="3200" b="1" i="0" u="sng" strike="noStrike" cap="none" normalizeH="0" baseline="0" dirty="0">
                <a:ln>
                  <a:noFill/>
                </a:ln>
                <a:solidFill>
                  <a:schemeClr val="tx1">
                    <a:lumMod val="50000"/>
                  </a:schemeClr>
                </a:solidFill>
                <a:effectLst/>
                <a:latin typeface="Times New Roman" pitchFamily="18" charset="0"/>
                <a:ea typeface="Times New Roman" pitchFamily="18" charset="0"/>
                <a:cs typeface="Times New Roman" pitchFamily="18" charset="0"/>
              </a:rPr>
              <a:t>s</a:t>
            </a:r>
            <a:r>
              <a:rPr kumimoji="0" lang="fr-FR" sz="3200" b="1" i="0" u="sng" strike="noStrike" cap="none" normalizeH="0" baseline="0" dirty="0">
                <a:ln>
                  <a:noFill/>
                </a:ln>
                <a:solidFill>
                  <a:schemeClr val="tx1">
                    <a:lumMod val="50000"/>
                  </a:schemeClr>
                </a:solidFill>
                <a:effectLst/>
                <a:latin typeface="Cambria"/>
                <a:ea typeface="Times New Roman" pitchFamily="18" charset="0"/>
                <a:cs typeface="Times New Roman" pitchFamily="18" charset="0"/>
              </a:rPr>
              <a:t> </a:t>
            </a:r>
            <a:r>
              <a:rPr kumimoji="0" lang="fr-FR" sz="3200" b="1" i="0" u="none" strike="noStrike" cap="none" normalizeH="0" baseline="0" dirty="0">
                <a:ln>
                  <a:noFill/>
                </a:ln>
                <a:solidFill>
                  <a:schemeClr val="tx1">
                    <a:lumMod val="50000"/>
                  </a:schemeClr>
                </a:solidFill>
                <a:effectLst/>
                <a:latin typeface="Times New Roman" pitchFamily="18" charset="0"/>
                <a:ea typeface="Times New Roman" pitchFamily="18" charset="0"/>
                <a:cs typeface="Times New Roman" pitchFamily="18" charset="0"/>
              </a:rPr>
              <a:t>:</a:t>
            </a:r>
            <a:endParaRPr kumimoji="0" lang="fr-FR" sz="2000" b="1" i="1" u="none" strike="noStrike" cap="none" normalizeH="0" baseline="0" dirty="0">
              <a:ln>
                <a:noFill/>
              </a:ln>
              <a:solidFill>
                <a:schemeClr val="tx1">
                  <a:lumMod val="50000"/>
                </a:schemeClr>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5122" name="Rectangle 2"/>
          <p:cNvSpPr>
            <a:spLocks noChangeArrowheads="1"/>
          </p:cNvSpPr>
          <p:nvPr/>
        </p:nvSpPr>
        <p:spPr bwMode="auto">
          <a:xfrm>
            <a:off x="0" y="1142984"/>
            <a:ext cx="9144000" cy="57861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200" b="1" i="0" u="none" strike="noStrike" cap="none" normalizeH="0" baseline="0" dirty="0">
                <a:ln>
                  <a:noFill/>
                </a:ln>
                <a:solidFill>
                  <a:schemeClr val="bg1">
                    <a:lumMod val="50000"/>
                  </a:schemeClr>
                </a:solidFill>
                <a:effectLst/>
                <a:latin typeface="Arial" pitchFamily="34" charset="0"/>
                <a:ea typeface="Times New Roman" pitchFamily="18" charset="0"/>
                <a:cs typeface="Arial" pitchFamily="34" charset="0"/>
              </a:rPr>
              <a:t>Divers facteurs contribuent à vulnérabiliser les littoraux :</a:t>
            </a:r>
            <a:endParaRPr kumimoji="0" lang="fr-FR" sz="24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sensibilit</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naturelle </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hlinkClick r:id="rId2" tooltip="Érosion"/>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hlinkClick r:id="rId2" tooltip="Érosion"/>
              </a:rPr>
              <a:t>rosion</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marine (recul du trait de côte ou ensablements</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naturel ou exacerb</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par l'</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hlinkClick r:id="rId3" tooltip="Élévation du niveau de la mer"/>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hlinkClick r:id="rId3" tooltip="Élévation du niveau de la mer"/>
              </a:rPr>
              <a:t>l</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hlinkClick r:id="rId3" tooltip="Élévation du niveau de la mer"/>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hlinkClick r:id="rId3" tooltip="Élévation du niveau de la mer"/>
              </a:rPr>
              <a:t>vation du niveau de la mer</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et par l'occurrence ou la gravit</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des ph</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nom</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è</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nes </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hlinkClick r:id="rId4" tooltip="Climat"/>
              </a:rPr>
              <a:t>climatiques</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extrêmes li</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au changement climatique (tempêtes, pluviom</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trie, chocs thermiques qui exacerbent l'</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rosion). </a:t>
            </a:r>
            <a:endParaRPr kumimoji="0" lang="fr-FR" sz="2400" b="0" i="0" u="none" strike="noStrike" cap="none" normalizeH="0" baseline="0" dirty="0">
              <a:ln>
                <a:noFill/>
              </a:ln>
              <a:solidFill>
                <a:schemeClr val="bg1">
                  <a:lumMod val="50000"/>
                </a:schemeClr>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mouvements </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hlinkClick r:id="rId5" tooltip="Géomorphologie"/>
              </a:rPr>
              <a:t>g</a:t>
            </a:r>
            <a:r>
              <a:rPr kumimoji="0" lang="fr-FR" sz="32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hlinkClick r:id="rId5" tooltip="Géomorphologie"/>
              </a:rPr>
              <a:t>é</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hlinkClick r:id="rId5" tooltip="Géomorphologie"/>
              </a:rPr>
              <a:t>omorphologiques</a:t>
            </a:r>
            <a:r>
              <a:rPr kumimoji="0" lang="fr-FR" sz="32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naturels (tsunamis, effondrements de falaises... </a:t>
            </a:r>
            <a:endParaRPr kumimoji="0" lang="fr-FR" sz="24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upload.wikimedia.org/wikipedia/commons/thumb/3/3d/Oz0061.jpg/220px-Oz0061.jpg">
            <a:hlinkClick r:id="rId2"/>
          </p:cNvPr>
          <p:cNvPicPr/>
          <p:nvPr/>
        </p:nvPicPr>
        <p:blipFill>
          <a:blip r:embed="rId3" cstate="print"/>
          <a:srcRect/>
          <a:stretch>
            <a:fillRect/>
          </a:stretch>
        </p:blipFill>
        <p:spPr bwMode="auto">
          <a:xfrm>
            <a:off x="214282" y="0"/>
            <a:ext cx="4429156" cy="42148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Image 4" descr="http://upload.wikimedia.org/wikipedia/commons/thumb/0/09/Beinisvord_from_the_seaside.JPG/220px-Beinisvord_from_the_seaside.JPG">
            <a:hlinkClick r:id="rId4"/>
          </p:cNvPr>
          <p:cNvPicPr/>
          <p:nvPr/>
        </p:nvPicPr>
        <p:blipFill>
          <a:blip r:embed="rId5" cstate="print"/>
          <a:srcRect/>
          <a:stretch>
            <a:fillRect/>
          </a:stretch>
        </p:blipFill>
        <p:spPr bwMode="auto">
          <a:xfrm>
            <a:off x="4357654" y="1857364"/>
            <a:ext cx="4786346" cy="407196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upload.wikimedia.org/wikipedia/commons/thumb/0/0f/Besant_Nagar_aerial.jpg/220px-Besant_Nagar_aerial.jpg">
            <a:hlinkClick r:id="rId2"/>
          </p:cNvPr>
          <p:cNvPicPr/>
          <p:nvPr/>
        </p:nvPicPr>
        <p:blipFill>
          <a:blip r:embed="rId3" cstate="print"/>
          <a:srcRect/>
          <a:stretch>
            <a:fillRect/>
          </a:stretch>
        </p:blipFill>
        <p:spPr bwMode="auto">
          <a:xfrm>
            <a:off x="4805352" y="2214554"/>
            <a:ext cx="4338648" cy="371477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Image 4" descr="http://upload.wikimedia.org/wikipedia/commons/thumb/a/a7/Littoralargentin.jpg/220px-Littoralargentin.jpg">
            <a:hlinkClick r:id="rId4"/>
          </p:cNvPr>
          <p:cNvPicPr/>
          <p:nvPr/>
        </p:nvPicPr>
        <p:blipFill>
          <a:blip r:embed="rId5" cstate="print"/>
          <a:srcRect/>
          <a:stretch>
            <a:fillRect/>
          </a:stretch>
        </p:blipFill>
        <p:spPr bwMode="auto">
          <a:xfrm>
            <a:off x="428596" y="714356"/>
            <a:ext cx="4051964" cy="364333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7664278"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600" b="1" i="0" u="sng" strike="noStrike" cap="none" normalizeH="0" baseline="0" dirty="0">
                <a:ln>
                  <a:noFill/>
                </a:ln>
                <a:solidFill>
                  <a:schemeClr val="tx1">
                    <a:lumMod val="50000"/>
                  </a:schemeClr>
                </a:solidFill>
                <a:effectLst/>
                <a:latin typeface="Times New Roman" pitchFamily="18" charset="0"/>
                <a:ea typeface="Calibri" pitchFamily="34" charset="0"/>
                <a:cs typeface="Times New Roman" pitchFamily="18" charset="0"/>
              </a:rPr>
              <a:t>Le Patrimoine Mondial de l</a:t>
            </a:r>
            <a:r>
              <a:rPr kumimoji="0" lang="fr-FR" sz="3600" b="1" i="0" u="sng" strike="noStrike" cap="none" normalizeH="0" baseline="0" dirty="0">
                <a:ln>
                  <a:noFill/>
                </a:ln>
                <a:solidFill>
                  <a:schemeClr val="tx1">
                    <a:lumMod val="50000"/>
                  </a:schemeClr>
                </a:solidFill>
                <a:effectLst/>
                <a:latin typeface="Calibri"/>
                <a:ea typeface="Calibri" pitchFamily="34" charset="0"/>
                <a:cs typeface="Times New Roman" pitchFamily="18" charset="0"/>
              </a:rPr>
              <a:t>’</a:t>
            </a:r>
            <a:r>
              <a:rPr kumimoji="0" lang="fr-FR" sz="3600" b="1" i="0" u="sng" strike="noStrike" cap="none" normalizeH="0" baseline="0" dirty="0">
                <a:ln>
                  <a:noFill/>
                </a:ln>
                <a:solidFill>
                  <a:schemeClr val="tx1">
                    <a:lumMod val="50000"/>
                  </a:schemeClr>
                </a:solidFill>
                <a:effectLst/>
                <a:latin typeface="Times New Roman" pitchFamily="18" charset="0"/>
                <a:ea typeface="Calibri" pitchFamily="34" charset="0"/>
                <a:cs typeface="Times New Roman" pitchFamily="18" charset="0"/>
              </a:rPr>
              <a:t>UNESCO</a:t>
            </a:r>
            <a:endParaRPr kumimoji="0" lang="fr-FR" sz="3200" b="0" i="0" u="none" strike="noStrike" cap="none" normalizeH="0" baseline="0" dirty="0">
              <a:ln>
                <a:noFill/>
              </a:ln>
              <a:solidFill>
                <a:schemeClr val="tx1">
                  <a:lumMod val="50000"/>
                </a:schemeClr>
              </a:solidFill>
              <a:effectLst/>
              <a:latin typeface="Arial" pitchFamily="34" charset="0"/>
              <a:cs typeface="Arial" pitchFamily="34" charset="0"/>
            </a:endParaRPr>
          </a:p>
        </p:txBody>
      </p:sp>
      <p:sp>
        <p:nvSpPr>
          <p:cNvPr id="2050" name="Rectangle 2"/>
          <p:cNvSpPr>
            <a:spLocks noChangeArrowheads="1"/>
          </p:cNvSpPr>
          <p:nvPr/>
        </p:nvSpPr>
        <p:spPr bwMode="auto">
          <a:xfrm>
            <a:off x="0" y="857232"/>
            <a:ext cx="91440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a:ln>
                  <a:noFill/>
                </a:ln>
                <a:solidFill>
                  <a:schemeClr val="bg1">
                    <a:lumMod val="50000"/>
                  </a:schemeClr>
                </a:solidFill>
                <a:effectLst/>
                <a:latin typeface="Arial" pitchFamily="34" charset="0"/>
                <a:ea typeface="Times New Roman" pitchFamily="18" charset="0"/>
                <a:cs typeface="Arial" pitchFamily="34" charset="0"/>
              </a:rPr>
              <a:t>Le patrimoine est l’héritage du passé dont nous profitons aujourd’hui et que nous transmettons aux générations à venir. Nos patrimoines culturel et naturel sont deux sources irremplaçables de vie et d’inspiration. Des lieux aussi extraordinaires et divers que les étendues sauvages du parc national de </a:t>
            </a:r>
            <a:r>
              <a:rPr kumimoji="0" lang="fr-FR" sz="2400" b="1" i="0" u="none" strike="noStrike" cap="none" normalizeH="0" baseline="0" dirty="0" err="1">
                <a:ln>
                  <a:noFill/>
                </a:ln>
                <a:solidFill>
                  <a:schemeClr val="bg1">
                    <a:lumMod val="50000"/>
                  </a:schemeClr>
                </a:solidFill>
                <a:effectLst/>
                <a:latin typeface="Arial" pitchFamily="34" charset="0"/>
                <a:ea typeface="Times New Roman" pitchFamily="18" charset="0"/>
                <a:cs typeface="Arial" pitchFamily="34" charset="0"/>
              </a:rPr>
              <a:t>Serengeti</a:t>
            </a:r>
            <a:r>
              <a:rPr kumimoji="0" lang="fr-FR" sz="2400" b="1" i="0" u="none" strike="noStrike" cap="none" normalizeH="0" baseline="0" dirty="0">
                <a:ln>
                  <a:noFill/>
                </a:ln>
                <a:solidFill>
                  <a:schemeClr val="bg1">
                    <a:lumMod val="50000"/>
                  </a:schemeClr>
                </a:solidFill>
                <a:effectLst/>
                <a:latin typeface="Arial" pitchFamily="34" charset="0"/>
                <a:ea typeface="Times New Roman" pitchFamily="18" charset="0"/>
                <a:cs typeface="Arial" pitchFamily="34" charset="0"/>
              </a:rPr>
              <a:t> en Afrique orientale, les Pyramides d’Egypte, la Grande Barrière d’Australie et les cathédrales baroques d’Amérique latine constituent le patrimoine de notre monde.</a:t>
            </a:r>
            <a:endParaRPr kumimoji="0" lang="fr-FR" sz="2000" b="0" i="0" u="none" strike="noStrike" cap="none" normalizeH="0" baseline="0" dirty="0">
              <a:ln>
                <a:noFill/>
              </a:ln>
              <a:solidFill>
                <a:schemeClr val="bg1">
                  <a:lumMod val="50000"/>
                </a:schemeClr>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1" i="0" u="none" strike="noStrike" cap="none" normalizeH="0" baseline="0" dirty="0">
                <a:ln>
                  <a:noFill/>
                </a:ln>
                <a:solidFill>
                  <a:schemeClr val="bg1">
                    <a:lumMod val="50000"/>
                  </a:schemeClr>
                </a:solidFill>
                <a:effectLst/>
                <a:latin typeface="Arial" pitchFamily="34" charset="0"/>
                <a:ea typeface="Times New Roman" pitchFamily="18" charset="0"/>
                <a:cs typeface="Arial" pitchFamily="34" charset="0"/>
              </a:rPr>
              <a:t>Ce qui rend exceptionnel le concept de patrimoine mondial est son application universelle. Les sites du patrimoine mondial appartiennent à tous les peuples du monde, sans tenir compte du territoire sur lequel ils sont situés.</a:t>
            </a:r>
            <a:endParaRPr kumimoji="0" lang="fr-FR" sz="32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1071546"/>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a:ln>
                  <a:noFill/>
                </a:ln>
                <a:solidFill>
                  <a:schemeClr val="bg1">
                    <a:lumMod val="50000"/>
                  </a:schemeClr>
                </a:solidFill>
                <a:effectLst/>
                <a:latin typeface="Arial" pitchFamily="34" charset="0"/>
                <a:ea typeface="Times New Roman" pitchFamily="18" charset="0"/>
                <a:cs typeface="Arial" pitchFamily="34" charset="0"/>
              </a:rPr>
              <a:t>L’Organisation des Nations Unies pour l’éducation, la science et la culture (UNESCO) encourage l’identification, la protection et la préservation du patrimoine culturel et naturel à travers le monde considéré comme ayant une valeur exceptionnelle pour l’humanité. Cela fait l’objet d’un traité international intitulé </a:t>
            </a:r>
            <a:r>
              <a:rPr kumimoji="0" lang="fr-FR" sz="2800" b="1" i="0" u="none" strike="noStrike" cap="none" normalizeH="0" baseline="0" dirty="0">
                <a:ln>
                  <a:noFill/>
                </a:ln>
                <a:solidFill>
                  <a:schemeClr val="bg1">
                    <a:lumMod val="50000"/>
                  </a:schemeClr>
                </a:solidFill>
                <a:effectLst/>
                <a:latin typeface="Arial" pitchFamily="34" charset="0"/>
                <a:ea typeface="Times New Roman" pitchFamily="18" charset="0"/>
                <a:cs typeface="Arial" pitchFamily="34" charset="0"/>
                <a:hlinkClick r:id="rId2"/>
              </a:rPr>
              <a:t>Convention concernant la protection du patrimoine mondial, culturel et naturel</a:t>
            </a:r>
            <a:r>
              <a:rPr kumimoji="0" lang="fr-FR" sz="2800" b="1" i="0" u="none" strike="noStrike" cap="none" normalizeH="0" baseline="0" dirty="0">
                <a:ln>
                  <a:noFill/>
                </a:ln>
                <a:solidFill>
                  <a:schemeClr val="bg1">
                    <a:lumMod val="50000"/>
                  </a:schemeClr>
                </a:solidFill>
                <a:effectLst/>
                <a:latin typeface="Arial" pitchFamily="34" charset="0"/>
                <a:ea typeface="Times New Roman" pitchFamily="18" charset="0"/>
                <a:cs typeface="Arial" pitchFamily="34" charset="0"/>
              </a:rPr>
              <a:t>, adopté par l’UNESCO en 1972.</a:t>
            </a:r>
            <a:endParaRPr kumimoji="0" lang="fr-FR" sz="36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642918"/>
            <a:ext cx="9215470" cy="4452436"/>
          </a:xfrm>
          <a:prstGeom prst="rect">
            <a:avLst/>
          </a:prstGeom>
          <a:noFill/>
          <a:ln w="9525">
            <a:noFill/>
            <a:miter lim="800000"/>
            <a:headEnd/>
            <a:tailEnd/>
          </a:ln>
          <a:effectLst/>
        </p:spPr>
        <p:txBody>
          <a:bodyPr vert="horz" wrap="square" lIns="91440" tIns="203136" rIns="91440" bIns="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800" b="1" i="1" u="none" strike="noStrike" cap="all" normalizeH="0" baseline="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Algerian" pitchFamily="82" charset="0"/>
                <a:ea typeface="Calibri" pitchFamily="34" charset="0"/>
                <a:cs typeface="Times New Roman" pitchFamily="18" charset="0"/>
              </a:rPr>
              <a:t>LES SITES PROTEGE</a:t>
            </a:r>
            <a:endParaRPr kumimoji="0" lang="fr-FR" sz="7200" b="1" i="1" u="none" strike="noStrike" cap="all" normalizeH="0" baseline="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Algerian" pitchFamily="82"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wheel(4)">
                                      <p:cBhvr>
                                        <p:cTn id="7" dur="20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0" y="0"/>
            <a:ext cx="914400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fr-FR" sz="2800" b="1" i="0" u="none" strike="noStrike" cap="none" normalizeH="0" baseline="0" dirty="0">
                <a:ln>
                  <a:noFill/>
                </a:ln>
                <a:solidFill>
                  <a:schemeClr val="bg1">
                    <a:lumMod val="50000"/>
                  </a:schemeClr>
                </a:solidFill>
                <a:effectLst/>
                <a:latin typeface="Calibri" pitchFamily="34" charset="0"/>
                <a:ea typeface="Times New Roman" pitchFamily="18" charset="0"/>
                <a:cs typeface="Times New Roman" pitchFamily="18" charset="0"/>
              </a:rPr>
              <a:t>La mission de l'UNESCO en faveur du patrimoine mondial consiste à :</a:t>
            </a:r>
            <a:endParaRPr kumimoji="0" lang="fr-FR" sz="20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Blip>
                <a:blip r:embed="rId2"/>
              </a:buBlip>
              <a:tabLst>
                <a:tab pos="457200" algn="l"/>
              </a:tabLst>
            </a:pPr>
            <a:r>
              <a:rPr kumimoji="0" lang="fr-FR" sz="2800" b="1" i="0" u="none" strike="noStrike" cap="none" normalizeH="0" baseline="0" dirty="0">
                <a:ln>
                  <a:noFill/>
                </a:ln>
                <a:solidFill>
                  <a:schemeClr val="bg1">
                    <a:lumMod val="50000"/>
                  </a:schemeClr>
                </a:solidFill>
                <a:effectLst/>
                <a:latin typeface="Calibri" pitchFamily="34" charset="0"/>
                <a:ea typeface="Times New Roman" pitchFamily="18" charset="0"/>
                <a:cs typeface="Times New Roman" pitchFamily="18" charset="0"/>
              </a:rPr>
              <a:t>encourager les pays à signer la Convention du patrimoine mondial et à assurer la protection de leur patrimoine naturel et culturel; </a:t>
            </a:r>
            <a:endParaRPr kumimoji="0" lang="fr-FR" sz="20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Blip>
                <a:blip r:embed="rId2"/>
              </a:buBlip>
              <a:tabLst>
                <a:tab pos="457200" algn="l"/>
              </a:tabLst>
            </a:pPr>
            <a:r>
              <a:rPr kumimoji="0" lang="fr-FR" sz="2800" b="1" i="0" u="none" strike="noStrike" cap="none" normalizeH="0" baseline="0" dirty="0">
                <a:ln>
                  <a:noFill/>
                </a:ln>
                <a:solidFill>
                  <a:schemeClr val="bg1">
                    <a:lumMod val="50000"/>
                  </a:schemeClr>
                </a:solidFill>
                <a:effectLst/>
                <a:latin typeface="Calibri" pitchFamily="34" charset="0"/>
                <a:ea typeface="Times New Roman" pitchFamily="18" charset="0"/>
                <a:cs typeface="Times New Roman" pitchFamily="18" charset="0"/>
              </a:rPr>
              <a:t>encourager les Etats parties à la Convention à proposer des sites sur leur territoire national pour inscription sur la Liste du patrimoine mondial; </a:t>
            </a:r>
            <a:endParaRPr kumimoji="0" lang="fr-FR" sz="20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Blip>
                <a:blip r:embed="rId2"/>
              </a:buBlip>
              <a:tabLst>
                <a:tab pos="457200" algn="l"/>
              </a:tabLst>
            </a:pPr>
            <a:r>
              <a:rPr kumimoji="0" lang="fr-FR" sz="2800" b="1" i="0" u="none" strike="noStrike" cap="none" normalizeH="0" baseline="0" dirty="0">
                <a:ln>
                  <a:noFill/>
                </a:ln>
                <a:solidFill>
                  <a:schemeClr val="bg1">
                    <a:lumMod val="50000"/>
                  </a:schemeClr>
                </a:solidFill>
                <a:effectLst/>
                <a:latin typeface="Calibri" pitchFamily="34" charset="0"/>
                <a:ea typeface="Times New Roman" pitchFamily="18" charset="0"/>
                <a:cs typeface="Times New Roman" pitchFamily="18" charset="0"/>
              </a:rPr>
              <a:t>encourager les Etats parties à élaborer des plans de gestion et à mettre en place des systèmes de soumission de rapports sur l'état de conservation des sites du patrimoine mondial; </a:t>
            </a:r>
            <a:endParaRPr kumimoji="0" lang="fr-FR" sz="20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Blip>
                <a:blip r:embed="rId2"/>
              </a:buBlip>
              <a:tabLst>
                <a:tab pos="457200" algn="l"/>
              </a:tabLst>
            </a:pPr>
            <a:r>
              <a:rPr kumimoji="0" lang="fr-FR" sz="2800" b="1" i="0" u="none" strike="noStrike" cap="none" normalizeH="0" baseline="0" dirty="0">
                <a:ln>
                  <a:noFill/>
                </a:ln>
                <a:solidFill>
                  <a:schemeClr val="bg1">
                    <a:lumMod val="50000"/>
                  </a:schemeClr>
                </a:solidFill>
                <a:effectLst/>
                <a:latin typeface="Calibri" pitchFamily="34" charset="0"/>
                <a:ea typeface="Times New Roman" pitchFamily="18" charset="0"/>
                <a:cs typeface="Times New Roman" pitchFamily="18" charset="0"/>
              </a:rPr>
              <a:t>aider les Etats parties à sauvegarder les sites du patrimoine mondial en leur fournissant une assistance technique et une formation professionnelle; </a:t>
            </a:r>
          </a:p>
          <a:p>
            <a:pPr marL="0" marR="0" lvl="0" indent="0" algn="l" defTabSz="914400" rtl="0" eaLnBrk="0" fontAlgn="base" latinLnBrk="0" hangingPunct="0">
              <a:lnSpc>
                <a:spcPct val="100000"/>
              </a:lnSpc>
              <a:spcBef>
                <a:spcPct val="0"/>
              </a:spcBef>
              <a:spcAft>
                <a:spcPct val="0"/>
              </a:spcAft>
              <a:buClrTx/>
              <a:buSzTx/>
              <a:buBlip>
                <a:blip r:embed="rId2"/>
              </a:buBlip>
              <a:tabLst>
                <a:tab pos="457200" algn="l"/>
              </a:tabLst>
            </a:pPr>
            <a:r>
              <a:rPr kumimoji="0" lang="fr-FR" sz="2800" b="1" i="0" u="none" strike="noStrike" cap="none" normalizeH="0" baseline="0" dirty="0">
                <a:ln>
                  <a:noFill/>
                </a:ln>
                <a:solidFill>
                  <a:schemeClr val="bg1">
                    <a:lumMod val="50000"/>
                  </a:schemeClr>
                </a:solidFill>
                <a:effectLst/>
                <a:latin typeface="Calibri" pitchFamily="34" charset="0"/>
                <a:ea typeface="Times New Roman" pitchFamily="18" charset="0"/>
                <a:cs typeface="Times New Roman" pitchFamily="18" charset="0"/>
              </a:rPr>
              <a:t>fournir une assistance d'urgence aux sites du patrimoine mondial en cas de danger immédiat; </a:t>
            </a:r>
            <a:endParaRPr kumimoji="0" lang="fr-FR" sz="36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0" y="1000108"/>
            <a:ext cx="9144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Blip>
                <a:blip r:embed="rId2"/>
              </a:buBlip>
              <a:tabLst>
                <a:tab pos="457200" algn="l"/>
              </a:tabLst>
            </a:pPr>
            <a:r>
              <a:rPr kumimoji="0" lang="fr-FR" sz="2800" b="1" i="0" u="none" strike="noStrike" cap="none" normalizeH="0" baseline="0" dirty="0">
                <a:ln>
                  <a:noFill/>
                </a:ln>
                <a:solidFill>
                  <a:schemeClr val="bg1">
                    <a:lumMod val="50000"/>
                  </a:schemeClr>
                </a:solidFill>
                <a:effectLst/>
                <a:latin typeface="Calibri" pitchFamily="34" charset="0"/>
                <a:ea typeface="Times New Roman" pitchFamily="18" charset="0"/>
                <a:cs typeface="Times New Roman" pitchFamily="18" charset="0"/>
              </a:rPr>
              <a:t>appuyer les activités menées par les Etats parties pour sensibiliser le public à la préservation du patrimoine mondial; </a:t>
            </a:r>
            <a:endParaRPr kumimoji="0" lang="fr-FR" sz="20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Blip>
                <a:blip r:embed="rId2"/>
              </a:buBlip>
              <a:tabLst>
                <a:tab pos="457200" algn="l"/>
              </a:tabLst>
            </a:pPr>
            <a:r>
              <a:rPr kumimoji="0" lang="fr-FR" sz="2800" b="1" i="0" u="none" strike="noStrike" cap="none" normalizeH="0" baseline="0" dirty="0">
                <a:ln>
                  <a:noFill/>
                </a:ln>
                <a:solidFill>
                  <a:schemeClr val="bg1">
                    <a:lumMod val="50000"/>
                  </a:schemeClr>
                </a:solidFill>
                <a:effectLst/>
                <a:latin typeface="Calibri" pitchFamily="34" charset="0"/>
                <a:ea typeface="Times New Roman" pitchFamily="18" charset="0"/>
                <a:cs typeface="Times New Roman" pitchFamily="18" charset="0"/>
              </a:rPr>
              <a:t>encourager la participation des populations locales à la préservation de leur patrimoine culturel et naturel; </a:t>
            </a:r>
          </a:p>
          <a:p>
            <a:pPr marL="0" marR="0" lvl="0" indent="0" algn="l" defTabSz="914400" rtl="0" eaLnBrk="0" fontAlgn="base" latinLnBrk="0" hangingPunct="0">
              <a:lnSpc>
                <a:spcPct val="100000"/>
              </a:lnSpc>
              <a:spcBef>
                <a:spcPct val="0"/>
              </a:spcBef>
              <a:spcAft>
                <a:spcPct val="0"/>
              </a:spcAft>
              <a:buClrTx/>
              <a:buSzTx/>
              <a:buBlip>
                <a:blip r:embed="rId2"/>
              </a:buBlip>
              <a:tabLst>
                <a:tab pos="457200" algn="l"/>
              </a:tabLst>
            </a:pPr>
            <a:r>
              <a:rPr kumimoji="0" lang="fr-FR" sz="2800" b="1" i="0" u="none" strike="noStrike" cap="none" normalizeH="0" baseline="0" dirty="0">
                <a:ln>
                  <a:noFill/>
                </a:ln>
                <a:solidFill>
                  <a:schemeClr val="bg1">
                    <a:lumMod val="50000"/>
                  </a:schemeClr>
                </a:solidFill>
                <a:effectLst/>
                <a:latin typeface="Calibri" pitchFamily="34" charset="0"/>
                <a:ea typeface="Times New Roman" pitchFamily="18" charset="0"/>
                <a:cs typeface="Times New Roman" pitchFamily="18" charset="0"/>
              </a:rPr>
              <a:t>encourager la coopération internationale dans le domaine de la conservation du patrimoine culturel et naturel du monde</a:t>
            </a:r>
            <a:r>
              <a:rPr kumimoji="0" lang="fr-FR" sz="1400" b="1"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2343783" cy="646331"/>
          </a:xfrm>
          <a:prstGeom prst="rect">
            <a:avLst/>
          </a:prstGeom>
          <a:solidFill>
            <a:schemeClr val="bg2">
              <a:lumMod val="75000"/>
            </a:schemeClr>
          </a:solidFill>
          <a:ln w="9525">
            <a:solidFill>
              <a:schemeClr val="bg2">
                <a:lumMod val="50000"/>
              </a:schemeClr>
            </a:solid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600" b="1" i="0" u="sng" strike="noStrike" cap="none" normalizeH="0" baseline="0" dirty="0">
                <a:ln>
                  <a:noFill/>
                </a:ln>
                <a:solidFill>
                  <a:srgbClr val="7030A0"/>
                </a:solidFill>
                <a:effectLst/>
                <a:latin typeface="Calibri" pitchFamily="34" charset="0"/>
                <a:ea typeface="Times New Roman" pitchFamily="18" charset="0"/>
                <a:cs typeface="Times New Roman" pitchFamily="18" charset="0"/>
              </a:rPr>
              <a:t>En Algérie :</a:t>
            </a:r>
            <a:endParaRPr kumimoji="0" lang="fr-FR" sz="4400" b="0" i="0" u="none" strike="noStrike" cap="none" normalizeH="0" baseline="0" dirty="0">
              <a:ln>
                <a:noFill/>
              </a:ln>
              <a:solidFill>
                <a:srgbClr val="7030A0"/>
              </a:solidFill>
              <a:effectLst/>
              <a:latin typeface="Arial" pitchFamily="34" charset="0"/>
              <a:cs typeface="Arial" pitchFamily="34" charset="0"/>
            </a:endParaRPr>
          </a:p>
        </p:txBody>
      </p:sp>
      <p:sp>
        <p:nvSpPr>
          <p:cNvPr id="1026" name="Rectangle 2"/>
          <p:cNvSpPr>
            <a:spLocks noChangeArrowheads="1"/>
          </p:cNvSpPr>
          <p:nvPr/>
        </p:nvSpPr>
        <p:spPr bwMode="auto">
          <a:xfrm>
            <a:off x="0" y="928670"/>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3600" b="1" i="0"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2"/>
              </a:rPr>
              <a:t>Dje</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2"/>
              </a:rPr>
              <a:t>mila</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rPr>
              <a:t> (1982) </a:t>
            </a:r>
            <a:endParaRPr kumimoji="0" lang="fr-FR" sz="3600" b="0" i="0" u="none" strike="noStrike" cap="none" normalizeH="0" baseline="0" dirty="0">
              <a:ln>
                <a:noFill/>
              </a:ln>
              <a:solidFill>
                <a:srgbClr val="7030A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3"/>
              </a:rPr>
              <a:t>Casbah d'Alger</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rPr>
              <a:t> (1992) </a:t>
            </a:r>
            <a:endParaRPr kumimoji="0" lang="fr-FR" sz="3600" b="0" i="0" u="none" strike="noStrike" cap="none" normalizeH="0" baseline="0" dirty="0">
              <a:ln>
                <a:noFill/>
              </a:ln>
              <a:solidFill>
                <a:srgbClr val="7030A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4"/>
              </a:rPr>
              <a:t>La </a:t>
            </a:r>
            <a:r>
              <a:rPr kumimoji="0" lang="fr-FR" sz="3600" b="1" i="0" u="none" strike="noStrike" cap="none" normalizeH="0" baseline="0" dirty="0" err="1">
                <a:ln>
                  <a:noFill/>
                </a:ln>
                <a:solidFill>
                  <a:srgbClr val="7030A0"/>
                </a:solidFill>
                <a:effectLst/>
                <a:latin typeface="Times New Roman" pitchFamily="18" charset="0"/>
                <a:ea typeface="Calibri" pitchFamily="34" charset="0"/>
                <a:cs typeface="Times New Roman" pitchFamily="18" charset="0"/>
                <a:hlinkClick r:id="rId4"/>
              </a:rPr>
              <a:t>Kalâa</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4"/>
              </a:rPr>
              <a:t> des B</a:t>
            </a:r>
            <a:r>
              <a:rPr kumimoji="0" lang="fr-FR" sz="3600" b="1" i="0" u="none" strike="noStrike" cap="none" normalizeH="0" baseline="0" dirty="0">
                <a:ln>
                  <a:noFill/>
                </a:ln>
                <a:solidFill>
                  <a:srgbClr val="7030A0"/>
                </a:solidFill>
                <a:effectLst/>
                <a:latin typeface="Calibri"/>
                <a:ea typeface="Calibri" pitchFamily="34" charset="0"/>
                <a:cs typeface="Times New Roman" pitchFamily="18" charset="0"/>
                <a:hlinkClick r:id="rId4"/>
              </a:rPr>
              <a:t>é</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4"/>
              </a:rPr>
              <a:t>ni </a:t>
            </a:r>
            <a:r>
              <a:rPr kumimoji="0" lang="fr-FR" sz="3600" b="1" i="0" u="none" strike="noStrike" cap="none" normalizeH="0" baseline="0" dirty="0" err="1">
                <a:ln>
                  <a:noFill/>
                </a:ln>
                <a:solidFill>
                  <a:srgbClr val="7030A0"/>
                </a:solidFill>
                <a:effectLst/>
                <a:latin typeface="Times New Roman" pitchFamily="18" charset="0"/>
                <a:ea typeface="Calibri" pitchFamily="34" charset="0"/>
                <a:cs typeface="Times New Roman" pitchFamily="18" charset="0"/>
                <a:hlinkClick r:id="rId4"/>
              </a:rPr>
              <a:t>Hammad</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rPr>
              <a:t> (1980) </a:t>
            </a:r>
            <a:endParaRPr kumimoji="0" lang="fr-FR" sz="3600" b="0" i="0" u="none" strike="noStrike" cap="none" normalizeH="0" baseline="0" dirty="0">
              <a:ln>
                <a:noFill/>
              </a:ln>
              <a:solidFill>
                <a:srgbClr val="7030A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5"/>
              </a:rPr>
              <a:t>Timgad</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rPr>
              <a:t> (1982) </a:t>
            </a:r>
            <a:endParaRPr kumimoji="0" lang="fr-FR" sz="3600" b="0" i="0" u="none" strike="noStrike" cap="none" normalizeH="0" baseline="0" dirty="0">
              <a:ln>
                <a:noFill/>
              </a:ln>
              <a:solidFill>
                <a:srgbClr val="7030A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6"/>
              </a:rPr>
              <a:t>Tipasa</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rPr>
              <a:t> (1982) </a:t>
            </a:r>
            <a:endParaRPr kumimoji="0" lang="fr-FR" sz="3600" b="0" i="0" u="none" strike="noStrike" cap="none" normalizeH="0" baseline="0" dirty="0">
              <a:ln>
                <a:noFill/>
              </a:ln>
              <a:solidFill>
                <a:srgbClr val="7030A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7"/>
              </a:rPr>
              <a:t>Vall</a:t>
            </a:r>
            <a:r>
              <a:rPr kumimoji="0" lang="fr-FR" sz="3600" b="1" i="0" u="none" strike="noStrike" cap="none" normalizeH="0" baseline="0" dirty="0">
                <a:ln>
                  <a:noFill/>
                </a:ln>
                <a:solidFill>
                  <a:srgbClr val="7030A0"/>
                </a:solidFill>
                <a:effectLst/>
                <a:latin typeface="Calibri"/>
                <a:ea typeface="Calibri" pitchFamily="34" charset="0"/>
                <a:cs typeface="Times New Roman" pitchFamily="18" charset="0"/>
                <a:hlinkClick r:id="rId7"/>
              </a:rPr>
              <a:t>é</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hlinkClick r:id="rId7"/>
              </a:rPr>
              <a:t>e du M'Zab</a:t>
            </a:r>
            <a:r>
              <a:rPr kumimoji="0" lang="fr-FR" sz="3600" b="1" i="0" u="none" strike="noStrike" cap="none" normalizeH="0" baseline="0" dirty="0">
                <a:ln>
                  <a:noFill/>
                </a:ln>
                <a:solidFill>
                  <a:srgbClr val="7030A0"/>
                </a:solidFill>
                <a:effectLst/>
                <a:latin typeface="Times New Roman" pitchFamily="18" charset="0"/>
                <a:ea typeface="Calibri" pitchFamily="34" charset="0"/>
                <a:cs typeface="Times New Roman" pitchFamily="18" charset="0"/>
              </a:rPr>
              <a:t> (1982) </a:t>
            </a:r>
            <a:endParaRPr kumimoji="0" lang="fr-FR" sz="3600" b="0" i="0" u="none" strike="noStrike" cap="none" normalizeH="0" baseline="0" dirty="0">
              <a:ln>
                <a:noFill/>
              </a:ln>
              <a:solidFill>
                <a:srgbClr val="7030A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0" y="0"/>
            <a:ext cx="3428992"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600" b="1" i="0" u="none" strike="noStrike" cap="none" normalizeH="0" baseline="0" dirty="0">
                <a:ln>
                  <a:noFill/>
                </a:ln>
                <a:solidFill>
                  <a:srgbClr val="7030A0"/>
                </a:solidFill>
                <a:effectLst/>
                <a:latin typeface="Times New Roman" pitchFamily="18" charset="0"/>
                <a:ea typeface="Times New Roman" pitchFamily="18" charset="0"/>
                <a:cs typeface="Times New Roman" pitchFamily="18" charset="0"/>
                <a:hlinkClick r:id="rId2"/>
              </a:rPr>
              <a:t>Djemila</a:t>
            </a:r>
            <a:r>
              <a:rPr kumimoji="0" lang="fr-FR" sz="3600" b="1" i="0" u="sng" strike="noStrike" cap="none" normalizeH="0" baseline="0" dirty="0">
                <a:ln>
                  <a:noFill/>
                </a:ln>
                <a:solidFill>
                  <a:srgbClr val="7030A0"/>
                </a:solidFill>
                <a:effectLst/>
                <a:latin typeface="Times New Roman" pitchFamily="18" charset="0"/>
                <a:ea typeface="Times New Roman" pitchFamily="18" charset="0"/>
                <a:cs typeface="Times New Roman" pitchFamily="18" charset="0"/>
              </a:rPr>
              <a:t> (1982)</a:t>
            </a:r>
            <a:endParaRPr kumimoji="0" lang="fr-FR" sz="2800" b="0" i="0" u="none" strike="noStrike" cap="none" normalizeH="0" baseline="0" dirty="0">
              <a:ln>
                <a:noFill/>
              </a:ln>
              <a:solidFill>
                <a:srgbClr val="7030A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a:ln>
                  <a:noFill/>
                </a:ln>
                <a:solidFill>
                  <a:srgbClr val="7030A0"/>
                </a:solidFill>
                <a:effectLst/>
                <a:latin typeface="Arial" pitchFamily="34" charset="0"/>
                <a:ea typeface="Times New Roman" pitchFamily="18" charset="0"/>
                <a:cs typeface="Arial" pitchFamily="34" charset="0"/>
              </a:rPr>
              <a:t>Djemila, ou </a:t>
            </a:r>
            <a:r>
              <a:rPr kumimoji="0" lang="fr-FR" sz="2800" b="1" i="0" u="none" strike="noStrike" cap="none" normalizeH="0" baseline="0" dirty="0" err="1">
                <a:ln>
                  <a:noFill/>
                </a:ln>
                <a:solidFill>
                  <a:srgbClr val="7030A0"/>
                </a:solidFill>
                <a:effectLst/>
                <a:latin typeface="Arial" pitchFamily="34" charset="0"/>
                <a:ea typeface="Times New Roman" pitchFamily="18" charset="0"/>
                <a:cs typeface="Arial" pitchFamily="34" charset="0"/>
              </a:rPr>
              <a:t>Cuicul</a:t>
            </a:r>
            <a:r>
              <a:rPr kumimoji="0" lang="fr-FR" sz="2800" b="1" i="0" u="none" strike="noStrike" cap="none" normalizeH="0" baseline="0" dirty="0">
                <a:ln>
                  <a:noFill/>
                </a:ln>
                <a:solidFill>
                  <a:srgbClr val="7030A0"/>
                </a:solidFill>
                <a:effectLst/>
                <a:latin typeface="Arial" pitchFamily="34" charset="0"/>
                <a:ea typeface="Times New Roman" pitchFamily="18" charset="0"/>
                <a:cs typeface="Arial" pitchFamily="34" charset="0"/>
              </a:rPr>
              <a:t>, avec son forum, ses temples et ses basiliques, ses arcs de triomphe et ses maisons, à 900 m d’altitude, est un exemple remarquable d’urbanisme romain adapté à un site montagneux.</a:t>
            </a:r>
            <a:endParaRPr kumimoji="0" lang="fr-FR" sz="4000" b="0" i="0" u="none" strike="noStrike" cap="none" normalizeH="0" baseline="0" dirty="0">
              <a:ln>
                <a:noFill/>
              </a:ln>
              <a:solidFill>
                <a:srgbClr val="7030A0"/>
              </a:solidFill>
              <a:effectLst/>
              <a:latin typeface="Arial" pitchFamily="34" charset="0"/>
              <a:cs typeface="Arial" pitchFamily="34" charset="0"/>
            </a:endParaRPr>
          </a:p>
        </p:txBody>
      </p:sp>
      <p:pic>
        <p:nvPicPr>
          <p:cNvPr id="5" name="Image 4" descr="http://www.expertalgeria.com/images/bigtiddis1.jpg"/>
          <p:cNvPicPr/>
          <p:nvPr/>
        </p:nvPicPr>
        <p:blipFill>
          <a:blip r:embed="rId3" cstate="print"/>
          <a:srcRect/>
          <a:stretch>
            <a:fillRect/>
          </a:stretch>
        </p:blipFill>
        <p:spPr bwMode="auto">
          <a:xfrm>
            <a:off x="3500430" y="500042"/>
            <a:ext cx="5357850" cy="5786478"/>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Djemila with Expert Algeria travel agency"/>
          <p:cNvPicPr/>
          <p:nvPr/>
        </p:nvPicPr>
        <p:blipFill>
          <a:blip r:embed="rId2" cstate="print"/>
          <a:srcRect/>
          <a:stretch>
            <a:fillRect/>
          </a:stretch>
        </p:blipFill>
        <p:spPr bwMode="auto">
          <a:xfrm>
            <a:off x="2928926" y="1357298"/>
            <a:ext cx="2857520" cy="3500462"/>
          </a:xfrm>
          <a:prstGeom prst="rect">
            <a:avLst/>
          </a:prstGeom>
          <a:noFill/>
          <a:ln w="9525">
            <a:noFill/>
            <a:miter lim="800000"/>
            <a:headEnd/>
            <a:tailEnd/>
          </a:ln>
        </p:spPr>
      </p:pic>
      <p:pic>
        <p:nvPicPr>
          <p:cNvPr id="5" name="Image 4" descr="Djemila with Expert Algeria travel agency"/>
          <p:cNvPicPr/>
          <p:nvPr/>
        </p:nvPicPr>
        <p:blipFill>
          <a:blip r:embed="rId3" cstate="print"/>
          <a:srcRect/>
          <a:stretch>
            <a:fillRect/>
          </a:stretch>
        </p:blipFill>
        <p:spPr bwMode="auto">
          <a:xfrm>
            <a:off x="285720" y="285728"/>
            <a:ext cx="2428892" cy="3143272"/>
          </a:xfrm>
          <a:prstGeom prst="rect">
            <a:avLst/>
          </a:prstGeom>
          <a:noFill/>
          <a:ln w="9525">
            <a:noFill/>
            <a:miter lim="800000"/>
            <a:headEnd/>
            <a:tailEnd/>
          </a:ln>
        </p:spPr>
      </p:pic>
      <p:pic>
        <p:nvPicPr>
          <p:cNvPr id="6" name="Image 5" descr="Djemila with Expert Algeria travel agency"/>
          <p:cNvPicPr/>
          <p:nvPr/>
        </p:nvPicPr>
        <p:blipFill>
          <a:blip r:embed="rId4" cstate="print"/>
          <a:srcRect/>
          <a:stretch>
            <a:fillRect/>
          </a:stretch>
        </p:blipFill>
        <p:spPr bwMode="auto">
          <a:xfrm>
            <a:off x="6072198" y="2643182"/>
            <a:ext cx="2786050" cy="378621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0" y="0"/>
            <a:ext cx="3357554" cy="68634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a:ln>
                  <a:noFill/>
                </a:ln>
                <a:solidFill>
                  <a:srgbClr val="7030A0"/>
                </a:solidFill>
                <a:effectLst/>
                <a:latin typeface="Times New Roman" pitchFamily="18" charset="0"/>
                <a:ea typeface="Times New Roman" pitchFamily="18" charset="0"/>
                <a:cs typeface="Times New Roman" pitchFamily="18" charset="0"/>
                <a:hlinkClick r:id="rId2"/>
              </a:rPr>
              <a:t>La </a:t>
            </a:r>
            <a:r>
              <a:rPr kumimoji="0" lang="fr-FR" sz="2800" b="1" i="0" u="none" strike="noStrike" cap="none" normalizeH="0" baseline="0" dirty="0" err="1">
                <a:ln>
                  <a:noFill/>
                </a:ln>
                <a:solidFill>
                  <a:srgbClr val="7030A0"/>
                </a:solidFill>
                <a:effectLst/>
                <a:latin typeface="Times New Roman" pitchFamily="18" charset="0"/>
                <a:ea typeface="Times New Roman" pitchFamily="18" charset="0"/>
                <a:cs typeface="Times New Roman" pitchFamily="18" charset="0"/>
                <a:hlinkClick r:id="rId2"/>
              </a:rPr>
              <a:t>Kalâa</a:t>
            </a:r>
            <a:r>
              <a:rPr kumimoji="0" lang="fr-FR" sz="2800" b="1" i="0" u="none" strike="noStrike" cap="none" normalizeH="0" baseline="0" dirty="0">
                <a:ln>
                  <a:noFill/>
                </a:ln>
                <a:solidFill>
                  <a:srgbClr val="7030A0"/>
                </a:solidFill>
                <a:effectLst/>
                <a:latin typeface="Times New Roman" pitchFamily="18" charset="0"/>
                <a:ea typeface="Times New Roman" pitchFamily="18" charset="0"/>
                <a:cs typeface="Times New Roman" pitchFamily="18" charset="0"/>
                <a:hlinkClick r:id="rId2"/>
              </a:rPr>
              <a:t> des B</a:t>
            </a:r>
            <a:r>
              <a:rPr kumimoji="0" lang="fr-FR" sz="2800" b="1" i="0" u="none" strike="noStrike" cap="none" normalizeH="0" baseline="0" dirty="0">
                <a:ln>
                  <a:noFill/>
                </a:ln>
                <a:solidFill>
                  <a:srgbClr val="7030A0"/>
                </a:solidFill>
                <a:effectLst/>
                <a:latin typeface="Calibri"/>
                <a:ea typeface="Times New Roman" pitchFamily="18" charset="0"/>
                <a:cs typeface="Times New Roman" pitchFamily="18" charset="0"/>
                <a:hlinkClick r:id="rId2"/>
              </a:rPr>
              <a:t>é</a:t>
            </a:r>
            <a:r>
              <a:rPr kumimoji="0" lang="fr-FR" sz="2800" b="1" i="0" u="none" strike="noStrike" cap="none" normalizeH="0" baseline="0" dirty="0">
                <a:ln>
                  <a:noFill/>
                </a:ln>
                <a:solidFill>
                  <a:srgbClr val="7030A0"/>
                </a:solidFill>
                <a:effectLst/>
                <a:latin typeface="Times New Roman" pitchFamily="18" charset="0"/>
                <a:ea typeface="Times New Roman" pitchFamily="18" charset="0"/>
                <a:cs typeface="Times New Roman" pitchFamily="18" charset="0"/>
                <a:hlinkClick r:id="rId2"/>
              </a:rPr>
              <a:t>ni </a:t>
            </a:r>
            <a:r>
              <a:rPr kumimoji="0" lang="fr-FR" sz="2800" b="1" i="0" u="none" strike="noStrike" cap="none" normalizeH="0" baseline="0" dirty="0" err="1">
                <a:ln>
                  <a:noFill/>
                </a:ln>
                <a:solidFill>
                  <a:srgbClr val="7030A0"/>
                </a:solidFill>
                <a:effectLst/>
                <a:latin typeface="Times New Roman" pitchFamily="18" charset="0"/>
                <a:ea typeface="Times New Roman" pitchFamily="18" charset="0"/>
                <a:cs typeface="Times New Roman" pitchFamily="18" charset="0"/>
                <a:hlinkClick r:id="rId2"/>
              </a:rPr>
              <a:t>Hammad</a:t>
            </a:r>
            <a:r>
              <a:rPr kumimoji="0" lang="fr-FR" sz="2800" b="1" i="0" u="sng" strike="noStrike" cap="none" normalizeH="0" baseline="0" dirty="0">
                <a:ln>
                  <a:noFill/>
                </a:ln>
                <a:solidFill>
                  <a:srgbClr val="7030A0"/>
                </a:solidFill>
                <a:effectLst/>
                <a:latin typeface="Times New Roman" pitchFamily="18" charset="0"/>
                <a:ea typeface="Times New Roman" pitchFamily="18" charset="0"/>
                <a:cs typeface="Times New Roman" pitchFamily="18" charset="0"/>
              </a:rPr>
              <a:t> (1980)</a:t>
            </a:r>
            <a:endParaRPr kumimoji="0" lang="fr-FR" sz="2400" b="0" i="0" u="none" strike="noStrike" cap="none" normalizeH="0" baseline="0" dirty="0">
              <a:ln>
                <a:noFill/>
              </a:ln>
              <a:solidFill>
                <a:srgbClr val="7030A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a:ln>
                  <a:noFill/>
                </a:ln>
                <a:solidFill>
                  <a:srgbClr val="7030A0"/>
                </a:solidFill>
                <a:effectLst/>
                <a:latin typeface="Arial" pitchFamily="34" charset="0"/>
                <a:ea typeface="Times New Roman" pitchFamily="18" charset="0"/>
                <a:cs typeface="Arial" pitchFamily="34" charset="0"/>
              </a:rPr>
              <a:t>Dans un site montagneux d’une saisissante beauté, les ruines de la première capitale des émirs Hammadides, fondée en 1007 et démantelée en 1152, nous restituent l’image authentique d’une ville musulmane fortifiée. Sa mosquée, avec sa salle de prière de 13 nefs à 8 travées, est l’une des plus grandes d’Algérie.</a:t>
            </a:r>
            <a:endParaRPr kumimoji="0" lang="fr-FR" sz="3600" b="0" i="0" u="none" strike="noStrike" cap="none" normalizeH="0" baseline="0" dirty="0">
              <a:ln>
                <a:noFill/>
              </a:ln>
              <a:solidFill>
                <a:srgbClr val="7030A0"/>
              </a:solidFill>
              <a:effectLst/>
              <a:latin typeface="Arial" pitchFamily="34" charset="0"/>
              <a:cs typeface="Arial" pitchFamily="34" charset="0"/>
            </a:endParaRPr>
          </a:p>
        </p:txBody>
      </p:sp>
      <p:pic>
        <p:nvPicPr>
          <p:cNvPr id="5" name="Image 4" descr="http://i31.servimg.com/u/f31/11/21/97/97/minare11.jpg"/>
          <p:cNvPicPr/>
          <p:nvPr/>
        </p:nvPicPr>
        <p:blipFill>
          <a:blip r:embed="rId3" cstate="print"/>
          <a:srcRect/>
          <a:stretch>
            <a:fillRect/>
          </a:stretch>
        </p:blipFill>
        <p:spPr bwMode="auto">
          <a:xfrm>
            <a:off x="3786182" y="0"/>
            <a:ext cx="4467235" cy="3214686"/>
          </a:xfrm>
          <a:prstGeom prst="ellipse">
            <a:avLst/>
          </a:prstGeom>
          <a:ln>
            <a:noFill/>
          </a:ln>
          <a:effectLst>
            <a:softEdge rad="112500"/>
          </a:effectLst>
        </p:spPr>
      </p:pic>
      <p:pic>
        <p:nvPicPr>
          <p:cNvPr id="6" name="Image 5" descr="http://images.doctissimo.fr/photo/1454970145/vacances-kalaa-hammad/kalaa-beni-hammad-1116205f64.jpg"/>
          <p:cNvPicPr/>
          <p:nvPr/>
        </p:nvPicPr>
        <p:blipFill>
          <a:blip r:embed="rId4" cstate="print"/>
          <a:srcRect/>
          <a:stretch>
            <a:fillRect/>
          </a:stretch>
        </p:blipFill>
        <p:spPr bwMode="auto">
          <a:xfrm>
            <a:off x="3357554" y="3286124"/>
            <a:ext cx="5786446" cy="3371850"/>
          </a:xfrm>
          <a:prstGeom prst="ellipse">
            <a:avLst/>
          </a:prstGeom>
          <a:ln>
            <a:noFill/>
          </a:ln>
          <a:effectLst>
            <a:softEdge rad="112500"/>
          </a:effec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85852" y="285728"/>
            <a:ext cx="6842462" cy="584775"/>
          </a:xfrm>
          <a:prstGeom prst="rect">
            <a:avLst/>
          </a:prstGeom>
        </p:spPr>
        <p:txBody>
          <a:bodyPr wrap="square">
            <a:spAutoFit/>
          </a:bodyPr>
          <a:lstStyle/>
          <a:p>
            <a:r>
              <a:rPr lang="fr-FR" sz="3200" b="1" u="sng" dirty="0">
                <a:solidFill>
                  <a:schemeClr val="tx1">
                    <a:lumMod val="50000"/>
                  </a:schemeClr>
                </a:solidFill>
              </a:rPr>
              <a:t>Exemple international et national </a:t>
            </a:r>
            <a:r>
              <a:rPr lang="fr-FR" sz="3200" b="1" dirty="0">
                <a:solidFill>
                  <a:schemeClr val="tx1">
                    <a:lumMod val="50000"/>
                  </a:schemeClr>
                </a:solidFill>
              </a:rPr>
              <a:t>: </a:t>
            </a:r>
            <a:endParaRPr lang="fr-FR" sz="3200" dirty="0">
              <a:solidFill>
                <a:schemeClr val="tx1">
                  <a:lumMod val="50000"/>
                </a:schemeClr>
              </a:solidFill>
            </a:endParaRPr>
          </a:p>
        </p:txBody>
      </p:sp>
      <p:sp>
        <p:nvSpPr>
          <p:cNvPr id="31745" name="Rectangle 1"/>
          <p:cNvSpPr>
            <a:spLocks noChangeArrowheads="1"/>
          </p:cNvSpPr>
          <p:nvPr/>
        </p:nvSpPr>
        <p:spPr bwMode="auto">
          <a:xfrm>
            <a:off x="0" y="1071546"/>
            <a:ext cx="5900333"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La d</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forestation en Amazonie</a:t>
            </a:r>
            <a:endParaRPr kumimoji="0" lang="fr-FR" sz="1800" b="0" i="0" u="none" strike="noStrike" cap="none" normalizeH="0" baseline="0" dirty="0">
              <a:ln>
                <a:noFill/>
              </a:ln>
              <a:solidFill>
                <a:schemeClr val="bg1">
                  <a:lumMod val="50000"/>
                </a:schemeClr>
              </a:solidFill>
              <a:effectLst/>
              <a:latin typeface="Arial" pitchFamily="34" charset="0"/>
              <a:cs typeface="Arial" pitchFamily="34" charset="0"/>
            </a:endParaRPr>
          </a:p>
        </p:txBody>
      </p:sp>
      <p:pic>
        <p:nvPicPr>
          <p:cNvPr id="7" name="Image 6" descr="Avant l'ère de l'industrialisation"/>
          <p:cNvPicPr/>
          <p:nvPr/>
        </p:nvPicPr>
        <p:blipFill>
          <a:blip r:embed="rId2" cstate="print"/>
          <a:srcRect/>
          <a:stretch>
            <a:fillRect/>
          </a:stretch>
        </p:blipFill>
        <p:spPr bwMode="auto">
          <a:xfrm>
            <a:off x="714348" y="1714488"/>
            <a:ext cx="8143932" cy="385765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1746" name="Rectangle 2"/>
          <p:cNvSpPr>
            <a:spLocks noChangeArrowheads="1"/>
          </p:cNvSpPr>
          <p:nvPr/>
        </p:nvSpPr>
        <p:spPr bwMode="auto">
          <a:xfrm>
            <a:off x="928662" y="6000768"/>
            <a:ext cx="7073988" cy="58477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3200" b="0" i="0" u="none" strike="noStrike" cap="none" normalizeH="0" baseline="0" dirty="0">
                <a:ln>
                  <a:noFill/>
                </a:ln>
                <a:solidFill>
                  <a:schemeClr val="bg1">
                    <a:lumMod val="50000"/>
                  </a:schemeClr>
                </a:solidFill>
                <a:effectLst/>
                <a:latin typeface="Verdana" pitchFamily="34" charset="0"/>
                <a:ea typeface="Times New Roman" pitchFamily="18" charset="0"/>
                <a:cs typeface="Times New Roman" pitchFamily="18" charset="0"/>
              </a:rPr>
              <a:t>Avant les d</a:t>
            </a:r>
            <a:r>
              <a:rPr kumimoji="0" lang="fr-FR" sz="3200" b="0" i="0" u="none" strike="noStrike" cap="none" normalizeH="0" baseline="0" dirty="0">
                <a:ln>
                  <a:noFill/>
                </a:ln>
                <a:solidFill>
                  <a:schemeClr val="bg1">
                    <a:lumMod val="50000"/>
                  </a:schemeClr>
                </a:solidFill>
                <a:effectLst/>
                <a:latin typeface="Calibri"/>
                <a:ea typeface="Times New Roman" pitchFamily="18" charset="0"/>
                <a:cs typeface="Times New Roman" pitchFamily="18" charset="0"/>
              </a:rPr>
              <a:t>é</a:t>
            </a:r>
            <a:r>
              <a:rPr kumimoji="0" lang="fr-FR" sz="3200" b="0" i="0" u="none" strike="noStrike" cap="none" normalizeH="0" baseline="0" dirty="0">
                <a:ln>
                  <a:noFill/>
                </a:ln>
                <a:solidFill>
                  <a:schemeClr val="bg1">
                    <a:lumMod val="50000"/>
                  </a:schemeClr>
                </a:solidFill>
                <a:effectLst/>
                <a:latin typeface="Verdana" pitchFamily="34" charset="0"/>
                <a:ea typeface="Times New Roman" pitchFamily="18" charset="0"/>
                <a:cs typeface="Times New Roman" pitchFamily="18" charset="0"/>
              </a:rPr>
              <a:t>frichements agricoles</a:t>
            </a:r>
            <a:endParaRPr kumimoji="0" lang="fr-FR" sz="48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Vers 1950!"/>
          <p:cNvPicPr/>
          <p:nvPr/>
        </p:nvPicPr>
        <p:blipFill>
          <a:blip r:embed="rId2" cstate="print"/>
          <a:srcRect/>
          <a:stretch>
            <a:fillRect/>
          </a:stretch>
        </p:blipFill>
        <p:spPr bwMode="auto">
          <a:xfrm>
            <a:off x="571472" y="857232"/>
            <a:ext cx="8143932" cy="400052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Rectangle 4"/>
          <p:cNvSpPr/>
          <p:nvPr/>
        </p:nvSpPr>
        <p:spPr>
          <a:xfrm>
            <a:off x="2143108" y="5500702"/>
            <a:ext cx="4429156" cy="646331"/>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fr-FR" sz="3600" dirty="0">
                <a:solidFill>
                  <a:schemeClr val="bg1">
                    <a:lumMod val="50000"/>
                  </a:schemeClr>
                </a:solidFill>
              </a:rPr>
              <a:t>     Etendue actuelle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Maintenant!"/>
          <p:cNvPicPr/>
          <p:nvPr/>
        </p:nvPicPr>
        <p:blipFill>
          <a:blip r:embed="rId2" cstate="print"/>
          <a:srcRect/>
          <a:stretch>
            <a:fillRect/>
          </a:stretch>
        </p:blipFill>
        <p:spPr bwMode="auto">
          <a:xfrm>
            <a:off x="642910" y="1285860"/>
            <a:ext cx="8001056" cy="321471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Rectangle 5"/>
          <p:cNvSpPr/>
          <p:nvPr/>
        </p:nvSpPr>
        <p:spPr>
          <a:xfrm>
            <a:off x="2428860" y="5072074"/>
            <a:ext cx="3571900" cy="830997"/>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fr-FR" sz="4800" dirty="0">
                <a:solidFill>
                  <a:schemeClr val="bg1">
                    <a:lumMod val="50000"/>
                  </a:schemeClr>
                </a:solidFill>
              </a:rPr>
              <a:t>Dans le futur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0" y="357166"/>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200" b="0" i="0" u="none" strike="noStrike" cap="none" normalizeH="0" baseline="0" dirty="0">
                <a:ln>
                  <a:noFill/>
                </a:ln>
                <a:solidFill>
                  <a:schemeClr val="bg1">
                    <a:lumMod val="50000"/>
                  </a:schemeClr>
                </a:solidFill>
                <a:effectLst/>
                <a:latin typeface="Verdana" pitchFamily="34" charset="0"/>
                <a:ea typeface="Calibri" pitchFamily="34" charset="0"/>
                <a:cs typeface="Times New Roman" pitchFamily="18" charset="0"/>
              </a:rPr>
              <a:t>Cri d'alarme sur la progressive disparition des forêts dans le monde : chaque année, entre 13 et 15 millions d'hectares de forêts tropicales - trois fois la surface de la Suisse - sont coupés.</a:t>
            </a:r>
            <a:r>
              <a:rPr kumimoji="0" lang="fr-FR" sz="3200" b="0" i="0" u="none" strike="noStrike" cap="none" normalizeH="0" baseline="0" dirty="0">
                <a:ln>
                  <a:noFill/>
                </a:ln>
                <a:solidFill>
                  <a:schemeClr val="bg1">
                    <a:lumMod val="50000"/>
                  </a:schemeClr>
                </a:solidFill>
                <a:effectLst/>
                <a:latin typeface="Calibri" pitchFamily="34" charset="0"/>
                <a:ea typeface="Calibri" pitchFamily="34" charset="0"/>
                <a:cs typeface="Times New Roman" pitchFamily="18" charset="0"/>
              </a:rPr>
              <a:t/>
            </a:r>
            <a:br>
              <a:rPr kumimoji="0" lang="fr-FR" sz="3200" b="0" i="0" u="none" strike="noStrike" cap="none" normalizeH="0" baseline="0" dirty="0">
                <a:ln>
                  <a:noFill/>
                </a:ln>
                <a:solidFill>
                  <a:schemeClr val="bg1">
                    <a:lumMod val="50000"/>
                  </a:schemeClr>
                </a:solidFill>
                <a:effectLst/>
                <a:latin typeface="Calibri" pitchFamily="34" charset="0"/>
                <a:ea typeface="Calibri" pitchFamily="34" charset="0"/>
                <a:cs typeface="Times New Roman" pitchFamily="18" charset="0"/>
              </a:rPr>
            </a:br>
            <a:r>
              <a:rPr kumimoji="0" lang="fr-FR" sz="3200" b="0" i="0" u="none" strike="noStrike" cap="none" normalizeH="0" baseline="0" dirty="0">
                <a:ln>
                  <a:noFill/>
                </a:ln>
                <a:solidFill>
                  <a:schemeClr val="bg1">
                    <a:lumMod val="50000"/>
                  </a:schemeClr>
                </a:solidFill>
                <a:effectLst/>
                <a:latin typeface="Calibri" pitchFamily="34" charset="0"/>
                <a:ea typeface="Calibri" pitchFamily="34" charset="0"/>
                <a:cs typeface="Times New Roman" pitchFamily="18" charset="0"/>
              </a:rPr>
              <a:t/>
            </a:r>
            <a:br>
              <a:rPr kumimoji="0" lang="fr-FR" sz="3200" b="0" i="0" u="none" strike="noStrike" cap="none" normalizeH="0" baseline="0" dirty="0">
                <a:ln>
                  <a:noFill/>
                </a:ln>
                <a:solidFill>
                  <a:schemeClr val="bg1">
                    <a:lumMod val="50000"/>
                  </a:schemeClr>
                </a:solidFill>
                <a:effectLst/>
                <a:latin typeface="Calibri" pitchFamily="34" charset="0"/>
                <a:ea typeface="Calibri" pitchFamily="34" charset="0"/>
                <a:cs typeface="Times New Roman" pitchFamily="18" charset="0"/>
              </a:rPr>
            </a:br>
            <a:r>
              <a:rPr kumimoji="0" lang="fr-FR" sz="3200" b="0" i="0" u="none" strike="noStrike" cap="none" normalizeH="0" baseline="0" dirty="0">
                <a:ln>
                  <a:noFill/>
                </a:ln>
                <a:solidFill>
                  <a:schemeClr val="bg1">
                    <a:lumMod val="50000"/>
                  </a:schemeClr>
                </a:solidFill>
                <a:effectLst/>
                <a:latin typeface="Verdana" pitchFamily="34" charset="0"/>
                <a:ea typeface="Calibri" pitchFamily="34" charset="0"/>
                <a:cs typeface="Times New Roman" pitchFamily="18" charset="0"/>
              </a:rPr>
              <a:t>La déforestation provoque un quart des émissions mondiales de gaz à effet de serre, selon le WWF. C'est pourquoi la protection des forêts devrait avoir un rôle plus important dans les efforts internationaux pour la protection du climat.</a:t>
            </a:r>
            <a:endParaRPr kumimoji="0" lang="fr-FR" sz="44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357158" y="0"/>
            <a:ext cx="9144000" cy="6360651"/>
          </a:xfrm>
          <a:prstGeom prst="rect">
            <a:avLst/>
          </a:prstGeom>
          <a:noFill/>
          <a:ln w="9525">
            <a:noFill/>
            <a:miter lim="800000"/>
            <a:headEnd/>
            <a:tailEnd/>
          </a:ln>
          <a:effectLst/>
        </p:spPr>
        <p:txBody>
          <a:bodyPr vert="horz" wrap="square" lIns="91440" tIns="203136"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4800" b="1" i="0" u="sng" strike="noStrike" cap="none" normalizeH="0" baseline="0" dirty="0">
                <a:ln>
                  <a:noFill/>
                </a:ln>
                <a:solidFill>
                  <a:srgbClr val="0070C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Plan de travail</a:t>
            </a:r>
            <a:endParaRPr kumimoji="0" lang="fr-FR" sz="2800" b="0" i="0" u="none" strike="noStrike" cap="none" normalizeH="0" baseline="0" dirty="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-d</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Calibri"/>
                <a:ea typeface="Calibri" pitchFamily="34" charset="0"/>
                <a:cs typeface="Times New Roman" pitchFamily="18" charset="0"/>
              </a:rPr>
              <a:t>é</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finition </a:t>
            </a:r>
            <a:endParaRPr kumimoji="0" lang="fr-FR" sz="2000" b="0"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-les crit</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Calibri"/>
                <a:ea typeface="Calibri" pitchFamily="34" charset="0"/>
                <a:cs typeface="Times New Roman" pitchFamily="18" charset="0"/>
              </a:rPr>
              <a:t>è</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res </a:t>
            </a:r>
            <a:endParaRPr kumimoji="0" lang="fr-FR" sz="2000" b="0"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Blip>
                <a:blip r:embed="rId2"/>
              </a:buBlip>
              <a:tabLst/>
            </a:pPr>
            <a:r>
              <a:rPr kumimoji="0" lang="fr-FR" sz="2400" b="1"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Les Parcs</a:t>
            </a:r>
            <a:r>
              <a:rPr kumimoji="0" lang="fr-FR" sz="2400" b="1"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Calibri"/>
                <a:ea typeface="Calibri" pitchFamily="34" charset="0"/>
                <a:cs typeface="Times New Roman" pitchFamily="18" charset="0"/>
              </a:rPr>
              <a:t> </a:t>
            </a:r>
            <a:r>
              <a:rPr kumimoji="0" lang="fr-FR" sz="2400" b="1"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Naturels Nationaux</a:t>
            </a:r>
            <a:endParaRPr kumimoji="0" lang="fr-FR" sz="2000" b="0"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Blip>
                <a:blip r:embed="rId2"/>
              </a:buBlip>
              <a:tabLst/>
            </a:pPr>
            <a:r>
              <a:rPr lang="fr-FR" sz="2400" b="1" dirty="0">
                <a:solidFill>
                  <a:schemeClr val="tx1">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r>
              <a:rPr kumimoji="0" lang="fr-FR" sz="2400" b="1"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Les Parcs Naturels R</a:t>
            </a:r>
            <a:r>
              <a:rPr kumimoji="0" lang="fr-FR" sz="2400" b="1"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gionaux</a:t>
            </a:r>
            <a:endParaRPr kumimoji="0" lang="fr-FR" sz="2000" b="0"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Blip>
                <a:blip r:embed="rId2"/>
              </a:buBlip>
              <a:tabLst/>
            </a:pPr>
            <a:r>
              <a:rPr kumimoji="0" lang="fr-FR" sz="2400" b="1"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R</a:t>
            </a:r>
            <a:r>
              <a:rPr kumimoji="0" lang="fr-FR" sz="2400" b="1"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Calibri"/>
                <a:ea typeface="Calibri" pitchFamily="34" charset="0"/>
                <a:cs typeface="Times New Roman" pitchFamily="18" charset="0"/>
              </a:rPr>
              <a:t>é</a:t>
            </a:r>
            <a:r>
              <a:rPr kumimoji="0" lang="fr-FR" sz="2400" b="1"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serves Naturelles. </a:t>
            </a:r>
            <a:endParaRPr kumimoji="0" lang="fr-FR" sz="2000" b="0" i="0" u="none" strike="noStrike" cap="none" normalizeH="0" baseline="0" dirty="0">
              <a:ln>
                <a:noFill/>
              </a:ln>
              <a:solidFill>
                <a:schemeClr val="tx1">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les espaces naturels sensibles </a:t>
            </a:r>
            <a:endParaRPr kumimoji="0" lang="fr-FR" sz="2000" b="0"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-la protection du littoral</a:t>
            </a:r>
            <a:endParaRPr kumimoji="0" lang="fr-FR" sz="2800" b="1" i="1"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4000" b="0" i="1"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rPr>
              <a:t>-</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Menaces et vuln</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Cambria"/>
                <a:ea typeface="Times New Roman" pitchFamily="18" charset="0"/>
                <a:cs typeface="Times New Roman" pitchFamily="18" charset="0"/>
              </a:rPr>
              <a:t>é</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rabilit</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Cambria"/>
                <a:ea typeface="Times New Roman" pitchFamily="18" charset="0"/>
                <a:cs typeface="Times New Roman" pitchFamily="18" charset="0"/>
              </a:rPr>
              <a:t>é</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s</a:t>
            </a:r>
            <a:endParaRPr kumimoji="0" lang="fr-FR" sz="2800" b="1" i="1"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-le patrimoine mondial de l</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Calibri"/>
                <a:ea typeface="Calibri" pitchFamily="34" charset="0"/>
                <a:cs typeface="Times New Roman" pitchFamily="18" charset="0"/>
              </a:rPr>
              <a:t>’</a:t>
            </a: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UNESCO</a:t>
            </a:r>
            <a:endParaRPr kumimoji="0" lang="fr-FR" sz="2000" b="0"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4000" b="1"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-Exemple international et national</a:t>
            </a:r>
            <a:endParaRPr kumimoji="0" lang="fr-FR" sz="3600" b="0" i="0" u="none" strike="noStrike" cap="none" normalizeH="0" baseline="0" dirty="0">
              <a:ln>
                <a:noFill/>
              </a:ln>
              <a:solidFill>
                <a:schemeClr val="bg1">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4097">
                                            <p:txEl>
                                              <p:pRg st="0" end="0"/>
                                            </p:txEl>
                                          </p:spTgt>
                                        </p:tgtEl>
                                        <p:attrNameLst>
                                          <p:attrName>style.visibility</p:attrName>
                                        </p:attrNameLst>
                                      </p:cBhvr>
                                      <p:to>
                                        <p:strVal val="visible"/>
                                      </p:to>
                                    </p:set>
                                    <p:anim calcmode="lin" valueType="num">
                                      <p:cBhvr>
                                        <p:cTn id="7" dur="1000" fill="hold"/>
                                        <p:tgtEl>
                                          <p:spTgt spid="409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09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097">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09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4097">
                                            <p:txEl>
                                              <p:pRg st="1" end="1"/>
                                            </p:txEl>
                                          </p:spTgt>
                                        </p:tgtEl>
                                        <p:attrNameLst>
                                          <p:attrName>style.visibility</p:attrName>
                                        </p:attrNameLst>
                                      </p:cBhvr>
                                      <p:to>
                                        <p:strVal val="visible"/>
                                      </p:to>
                                    </p:set>
                                    <p:anim calcmode="lin" valueType="num">
                                      <p:cBhvr>
                                        <p:cTn id="15" dur="1000" fill="hold"/>
                                        <p:tgtEl>
                                          <p:spTgt spid="4097">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409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4097">
                                            <p:txEl>
                                              <p:pRg st="1" end="1"/>
                                            </p:txEl>
                                          </p:spTgt>
                                        </p:tgtEl>
                                      </p:cBhvr>
                                    </p:animEffect>
                                  </p:childTnLst>
                                </p:cTn>
                              </p:par>
                              <p:par>
                                <p:cTn id="18" presetID="29" presetClass="entr" presetSubtype="0" fill="hold" nodeType="withEffect">
                                  <p:stCondLst>
                                    <p:cond delay="0"/>
                                  </p:stCondLst>
                                  <p:childTnLst>
                                    <p:set>
                                      <p:cBhvr>
                                        <p:cTn id="19" dur="1" fill="hold">
                                          <p:stCondLst>
                                            <p:cond delay="0"/>
                                          </p:stCondLst>
                                        </p:cTn>
                                        <p:tgtEl>
                                          <p:spTgt spid="4097">
                                            <p:txEl>
                                              <p:pRg st="2" end="2"/>
                                            </p:txEl>
                                          </p:spTgt>
                                        </p:tgtEl>
                                        <p:attrNameLst>
                                          <p:attrName>style.visibility</p:attrName>
                                        </p:attrNameLst>
                                      </p:cBhvr>
                                      <p:to>
                                        <p:strVal val="visible"/>
                                      </p:to>
                                    </p:set>
                                    <p:anim calcmode="lin" valueType="num">
                                      <p:cBhvr>
                                        <p:cTn id="20" dur="1000" fill="hold"/>
                                        <p:tgtEl>
                                          <p:spTgt spid="4097">
                                            <p:txEl>
                                              <p:pRg st="2" end="2"/>
                                            </p:txEl>
                                          </p:spTgt>
                                        </p:tgtEl>
                                        <p:attrNameLst>
                                          <p:attrName>ppt_x</p:attrName>
                                        </p:attrNameLst>
                                      </p:cBhvr>
                                      <p:tavLst>
                                        <p:tav tm="0">
                                          <p:val>
                                            <p:strVal val="#ppt_x-.2"/>
                                          </p:val>
                                        </p:tav>
                                        <p:tav tm="100000">
                                          <p:val>
                                            <p:strVal val="#ppt_x"/>
                                          </p:val>
                                        </p:tav>
                                      </p:tavLst>
                                    </p:anim>
                                    <p:anim calcmode="lin" valueType="num">
                                      <p:cBhvr>
                                        <p:cTn id="21" dur="1000" fill="hold"/>
                                        <p:tgtEl>
                                          <p:spTgt spid="409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2" dur="1000"/>
                                        <p:tgtEl>
                                          <p:spTgt spid="409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0" presetClass="entr" presetSubtype="0" fill="hold" nodeType="clickEffect">
                                  <p:stCondLst>
                                    <p:cond delay="0"/>
                                  </p:stCondLst>
                                  <p:iterate type="lt">
                                    <p:tmPct val="10000"/>
                                  </p:iterate>
                                  <p:childTnLst>
                                    <p:set>
                                      <p:cBhvr>
                                        <p:cTn id="26" dur="1" fill="hold">
                                          <p:stCondLst>
                                            <p:cond delay="0"/>
                                          </p:stCondLst>
                                        </p:cTn>
                                        <p:tgtEl>
                                          <p:spTgt spid="4097">
                                            <p:txEl>
                                              <p:pRg st="3" end="3"/>
                                            </p:txEl>
                                          </p:spTgt>
                                        </p:tgtEl>
                                        <p:attrNameLst>
                                          <p:attrName>style.visibility</p:attrName>
                                        </p:attrNameLst>
                                      </p:cBhvr>
                                      <p:to>
                                        <p:strVal val="visible"/>
                                      </p:to>
                                    </p:set>
                                    <p:animEffect transition="in" filter="fade">
                                      <p:cBhvr>
                                        <p:cTn id="27" dur="1000"/>
                                        <p:tgtEl>
                                          <p:spTgt spid="4097">
                                            <p:txEl>
                                              <p:pRg st="3" end="3"/>
                                            </p:txEl>
                                          </p:spTgt>
                                        </p:tgtEl>
                                      </p:cBhvr>
                                    </p:animEffect>
                                    <p:anim calcmode="lin" valueType="num">
                                      <p:cBhvr>
                                        <p:cTn id="28" dur="1000" fill="hold"/>
                                        <p:tgtEl>
                                          <p:spTgt spid="4097">
                                            <p:txEl>
                                              <p:pRg st="3" end="3"/>
                                            </p:txEl>
                                          </p:spTgt>
                                        </p:tgtEl>
                                        <p:attrNameLst>
                                          <p:attrName>ppt_x</p:attrName>
                                        </p:attrNameLst>
                                      </p:cBhvr>
                                      <p:tavLst>
                                        <p:tav tm="0">
                                          <p:val>
                                            <p:strVal val="#ppt_x-.1"/>
                                          </p:val>
                                        </p:tav>
                                        <p:tav tm="100000">
                                          <p:val>
                                            <p:strVal val="#ppt_x"/>
                                          </p:val>
                                        </p:tav>
                                      </p:tavLst>
                                    </p:anim>
                                    <p:anim calcmode="lin" valueType="num">
                                      <p:cBhvr>
                                        <p:cTn id="29" dur="1000" fill="hold"/>
                                        <p:tgtEl>
                                          <p:spTgt spid="4097">
                                            <p:txEl>
                                              <p:pRg st="3" end="3"/>
                                            </p:txEl>
                                          </p:spTgt>
                                        </p:tgtEl>
                                        <p:attrNameLst>
                                          <p:attrName>ppt_y</p:attrName>
                                        </p:attrNameLst>
                                      </p:cBhvr>
                                      <p:tavLst>
                                        <p:tav tm="0">
                                          <p:val>
                                            <p:strVal val="#ppt_y"/>
                                          </p:val>
                                        </p:tav>
                                        <p:tav tm="100000">
                                          <p:val>
                                            <p:strVal val="#ppt_y"/>
                                          </p:val>
                                        </p:tav>
                                      </p:tavLst>
                                    </p:anim>
                                  </p:childTnLst>
                                </p:cTn>
                              </p:par>
                              <p:par>
                                <p:cTn id="30" presetID="40" presetClass="entr" presetSubtype="0" fill="hold" nodeType="withEffect">
                                  <p:stCondLst>
                                    <p:cond delay="0"/>
                                  </p:stCondLst>
                                  <p:iterate type="lt">
                                    <p:tmPct val="10000"/>
                                  </p:iterate>
                                  <p:childTnLst>
                                    <p:set>
                                      <p:cBhvr>
                                        <p:cTn id="31" dur="1" fill="hold">
                                          <p:stCondLst>
                                            <p:cond delay="0"/>
                                          </p:stCondLst>
                                        </p:cTn>
                                        <p:tgtEl>
                                          <p:spTgt spid="4097">
                                            <p:txEl>
                                              <p:pRg st="4" end="4"/>
                                            </p:txEl>
                                          </p:spTgt>
                                        </p:tgtEl>
                                        <p:attrNameLst>
                                          <p:attrName>style.visibility</p:attrName>
                                        </p:attrNameLst>
                                      </p:cBhvr>
                                      <p:to>
                                        <p:strVal val="visible"/>
                                      </p:to>
                                    </p:set>
                                    <p:animEffect transition="in" filter="fade">
                                      <p:cBhvr>
                                        <p:cTn id="32" dur="1000"/>
                                        <p:tgtEl>
                                          <p:spTgt spid="4097">
                                            <p:txEl>
                                              <p:pRg st="4" end="4"/>
                                            </p:txEl>
                                          </p:spTgt>
                                        </p:tgtEl>
                                      </p:cBhvr>
                                    </p:animEffect>
                                    <p:anim calcmode="lin" valueType="num">
                                      <p:cBhvr>
                                        <p:cTn id="33" dur="1000" fill="hold"/>
                                        <p:tgtEl>
                                          <p:spTgt spid="4097">
                                            <p:txEl>
                                              <p:pRg st="4" end="4"/>
                                            </p:txEl>
                                          </p:spTgt>
                                        </p:tgtEl>
                                        <p:attrNameLst>
                                          <p:attrName>ppt_x</p:attrName>
                                        </p:attrNameLst>
                                      </p:cBhvr>
                                      <p:tavLst>
                                        <p:tav tm="0">
                                          <p:val>
                                            <p:strVal val="#ppt_x-.1"/>
                                          </p:val>
                                        </p:tav>
                                        <p:tav tm="100000">
                                          <p:val>
                                            <p:strVal val="#ppt_x"/>
                                          </p:val>
                                        </p:tav>
                                      </p:tavLst>
                                    </p:anim>
                                    <p:anim calcmode="lin" valueType="num">
                                      <p:cBhvr>
                                        <p:cTn id="34" dur="1000" fill="hold"/>
                                        <p:tgtEl>
                                          <p:spTgt spid="4097">
                                            <p:txEl>
                                              <p:pRg st="4" end="4"/>
                                            </p:txEl>
                                          </p:spTgt>
                                        </p:tgtEl>
                                        <p:attrNameLst>
                                          <p:attrName>ppt_y</p:attrName>
                                        </p:attrNameLst>
                                      </p:cBhvr>
                                      <p:tavLst>
                                        <p:tav tm="0">
                                          <p:val>
                                            <p:strVal val="#ppt_y"/>
                                          </p:val>
                                        </p:tav>
                                        <p:tav tm="100000">
                                          <p:val>
                                            <p:strVal val="#ppt_y"/>
                                          </p:val>
                                        </p:tav>
                                      </p:tavLst>
                                    </p:anim>
                                  </p:childTnLst>
                                </p:cTn>
                              </p:par>
                              <p:par>
                                <p:cTn id="35" presetID="40" presetClass="entr" presetSubtype="0" fill="hold" nodeType="withEffect">
                                  <p:stCondLst>
                                    <p:cond delay="0"/>
                                  </p:stCondLst>
                                  <p:iterate type="lt">
                                    <p:tmPct val="10000"/>
                                  </p:iterate>
                                  <p:childTnLst>
                                    <p:set>
                                      <p:cBhvr>
                                        <p:cTn id="36" dur="1" fill="hold">
                                          <p:stCondLst>
                                            <p:cond delay="0"/>
                                          </p:stCondLst>
                                        </p:cTn>
                                        <p:tgtEl>
                                          <p:spTgt spid="4097">
                                            <p:txEl>
                                              <p:pRg st="5" end="5"/>
                                            </p:txEl>
                                          </p:spTgt>
                                        </p:tgtEl>
                                        <p:attrNameLst>
                                          <p:attrName>style.visibility</p:attrName>
                                        </p:attrNameLst>
                                      </p:cBhvr>
                                      <p:to>
                                        <p:strVal val="visible"/>
                                      </p:to>
                                    </p:set>
                                    <p:animEffect transition="in" filter="fade">
                                      <p:cBhvr>
                                        <p:cTn id="37" dur="1000"/>
                                        <p:tgtEl>
                                          <p:spTgt spid="4097">
                                            <p:txEl>
                                              <p:pRg st="5" end="5"/>
                                            </p:txEl>
                                          </p:spTgt>
                                        </p:tgtEl>
                                      </p:cBhvr>
                                    </p:animEffect>
                                    <p:anim calcmode="lin" valueType="num">
                                      <p:cBhvr>
                                        <p:cTn id="38" dur="1000" fill="hold"/>
                                        <p:tgtEl>
                                          <p:spTgt spid="4097">
                                            <p:txEl>
                                              <p:pRg st="5" end="5"/>
                                            </p:txEl>
                                          </p:spTgt>
                                        </p:tgtEl>
                                        <p:attrNameLst>
                                          <p:attrName>ppt_x</p:attrName>
                                        </p:attrNameLst>
                                      </p:cBhvr>
                                      <p:tavLst>
                                        <p:tav tm="0">
                                          <p:val>
                                            <p:strVal val="#ppt_x-.1"/>
                                          </p:val>
                                        </p:tav>
                                        <p:tav tm="100000">
                                          <p:val>
                                            <p:strVal val="#ppt_x"/>
                                          </p:val>
                                        </p:tav>
                                      </p:tavLst>
                                    </p:anim>
                                    <p:anim calcmode="lin" valueType="num">
                                      <p:cBhvr>
                                        <p:cTn id="39" dur="1000" fill="hold"/>
                                        <p:tgtEl>
                                          <p:spTgt spid="409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4097">
                                            <p:txEl>
                                              <p:pRg st="6" end="6"/>
                                            </p:txEl>
                                          </p:spTgt>
                                        </p:tgtEl>
                                        <p:attrNameLst>
                                          <p:attrName>style.visibility</p:attrName>
                                        </p:attrNameLst>
                                      </p:cBhvr>
                                      <p:to>
                                        <p:strVal val="visible"/>
                                      </p:to>
                                    </p:set>
                                    <p:animEffect transition="in" filter="fade">
                                      <p:cBhvr>
                                        <p:cTn id="44" dur="1000"/>
                                        <p:tgtEl>
                                          <p:spTgt spid="4097">
                                            <p:txEl>
                                              <p:pRg st="6" end="6"/>
                                            </p:txEl>
                                          </p:spTgt>
                                        </p:tgtEl>
                                      </p:cBhvr>
                                    </p:animEffect>
                                    <p:anim calcmode="lin" valueType="num">
                                      <p:cBhvr>
                                        <p:cTn id="45" dur="1000" fill="hold"/>
                                        <p:tgtEl>
                                          <p:spTgt spid="4097">
                                            <p:txEl>
                                              <p:pRg st="6" end="6"/>
                                            </p:txEl>
                                          </p:spTgt>
                                        </p:tgtEl>
                                        <p:attrNameLst>
                                          <p:attrName>ppt_x</p:attrName>
                                        </p:attrNameLst>
                                      </p:cBhvr>
                                      <p:tavLst>
                                        <p:tav tm="0">
                                          <p:val>
                                            <p:strVal val="#ppt_x"/>
                                          </p:val>
                                        </p:tav>
                                        <p:tav tm="100000">
                                          <p:val>
                                            <p:strVal val="#ppt_x"/>
                                          </p:val>
                                        </p:tav>
                                      </p:tavLst>
                                    </p:anim>
                                    <p:anim calcmode="lin" valueType="num">
                                      <p:cBhvr>
                                        <p:cTn id="46" dur="1000" fill="hold"/>
                                        <p:tgtEl>
                                          <p:spTgt spid="4097">
                                            <p:txEl>
                                              <p:pRg st="6" end="6"/>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4097">
                                            <p:txEl>
                                              <p:pRg st="7" end="7"/>
                                            </p:txEl>
                                          </p:spTgt>
                                        </p:tgtEl>
                                        <p:attrNameLst>
                                          <p:attrName>style.visibility</p:attrName>
                                        </p:attrNameLst>
                                      </p:cBhvr>
                                      <p:to>
                                        <p:strVal val="visible"/>
                                      </p:to>
                                    </p:set>
                                    <p:animEffect transition="in" filter="fade">
                                      <p:cBhvr>
                                        <p:cTn id="49" dur="1000"/>
                                        <p:tgtEl>
                                          <p:spTgt spid="4097">
                                            <p:txEl>
                                              <p:pRg st="7" end="7"/>
                                            </p:txEl>
                                          </p:spTgt>
                                        </p:tgtEl>
                                      </p:cBhvr>
                                    </p:animEffect>
                                    <p:anim calcmode="lin" valueType="num">
                                      <p:cBhvr>
                                        <p:cTn id="50" dur="1000" fill="hold"/>
                                        <p:tgtEl>
                                          <p:spTgt spid="4097">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4097">
                                            <p:txEl>
                                              <p:pRg st="7" end="7"/>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4097">
                                            <p:txEl>
                                              <p:pRg st="8" end="8"/>
                                            </p:txEl>
                                          </p:spTgt>
                                        </p:tgtEl>
                                        <p:attrNameLst>
                                          <p:attrName>style.visibility</p:attrName>
                                        </p:attrNameLst>
                                      </p:cBhvr>
                                      <p:to>
                                        <p:strVal val="visible"/>
                                      </p:to>
                                    </p:set>
                                    <p:animEffect transition="in" filter="fade">
                                      <p:cBhvr>
                                        <p:cTn id="54" dur="1000"/>
                                        <p:tgtEl>
                                          <p:spTgt spid="4097">
                                            <p:txEl>
                                              <p:pRg st="8" end="8"/>
                                            </p:txEl>
                                          </p:spTgt>
                                        </p:tgtEl>
                                      </p:cBhvr>
                                    </p:animEffect>
                                    <p:anim calcmode="lin" valueType="num">
                                      <p:cBhvr>
                                        <p:cTn id="55" dur="1000" fill="hold"/>
                                        <p:tgtEl>
                                          <p:spTgt spid="4097">
                                            <p:txEl>
                                              <p:pRg st="8" end="8"/>
                                            </p:txEl>
                                          </p:spTgt>
                                        </p:tgtEl>
                                        <p:attrNameLst>
                                          <p:attrName>ppt_x</p:attrName>
                                        </p:attrNameLst>
                                      </p:cBhvr>
                                      <p:tavLst>
                                        <p:tav tm="0">
                                          <p:val>
                                            <p:strVal val="#ppt_x"/>
                                          </p:val>
                                        </p:tav>
                                        <p:tav tm="100000">
                                          <p:val>
                                            <p:strVal val="#ppt_x"/>
                                          </p:val>
                                        </p:tav>
                                      </p:tavLst>
                                    </p:anim>
                                    <p:anim calcmode="lin" valueType="num">
                                      <p:cBhvr>
                                        <p:cTn id="56" dur="1000" fill="hold"/>
                                        <p:tgtEl>
                                          <p:spTgt spid="4097">
                                            <p:txEl>
                                              <p:pRg st="8" end="8"/>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4097">
                                            <p:txEl>
                                              <p:pRg st="9" end="9"/>
                                            </p:txEl>
                                          </p:spTgt>
                                        </p:tgtEl>
                                        <p:attrNameLst>
                                          <p:attrName>style.visibility</p:attrName>
                                        </p:attrNameLst>
                                      </p:cBhvr>
                                      <p:to>
                                        <p:strVal val="visible"/>
                                      </p:to>
                                    </p:set>
                                    <p:animEffect transition="in" filter="fade">
                                      <p:cBhvr>
                                        <p:cTn id="59" dur="1000"/>
                                        <p:tgtEl>
                                          <p:spTgt spid="4097">
                                            <p:txEl>
                                              <p:pRg st="9" end="9"/>
                                            </p:txEl>
                                          </p:spTgt>
                                        </p:tgtEl>
                                      </p:cBhvr>
                                    </p:animEffect>
                                    <p:anim calcmode="lin" valueType="num">
                                      <p:cBhvr>
                                        <p:cTn id="60" dur="1000" fill="hold"/>
                                        <p:tgtEl>
                                          <p:spTgt spid="4097">
                                            <p:txEl>
                                              <p:pRg st="9" end="9"/>
                                            </p:txEl>
                                          </p:spTgt>
                                        </p:tgtEl>
                                        <p:attrNameLst>
                                          <p:attrName>ppt_x</p:attrName>
                                        </p:attrNameLst>
                                      </p:cBhvr>
                                      <p:tavLst>
                                        <p:tav tm="0">
                                          <p:val>
                                            <p:strVal val="#ppt_x"/>
                                          </p:val>
                                        </p:tav>
                                        <p:tav tm="100000">
                                          <p:val>
                                            <p:strVal val="#ppt_x"/>
                                          </p:val>
                                        </p:tav>
                                      </p:tavLst>
                                    </p:anim>
                                    <p:anim calcmode="lin" valueType="num">
                                      <p:cBhvr>
                                        <p:cTn id="61" dur="1000" fill="hold"/>
                                        <p:tgtEl>
                                          <p:spTgt spid="4097">
                                            <p:txEl>
                                              <p:pRg st="9" end="9"/>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4097">
                                            <p:txEl>
                                              <p:pRg st="10" end="10"/>
                                            </p:txEl>
                                          </p:spTgt>
                                        </p:tgtEl>
                                        <p:attrNameLst>
                                          <p:attrName>style.visibility</p:attrName>
                                        </p:attrNameLst>
                                      </p:cBhvr>
                                      <p:to>
                                        <p:strVal val="visible"/>
                                      </p:to>
                                    </p:set>
                                    <p:animEffect transition="in" filter="fade">
                                      <p:cBhvr>
                                        <p:cTn id="64" dur="1000"/>
                                        <p:tgtEl>
                                          <p:spTgt spid="4097">
                                            <p:txEl>
                                              <p:pRg st="10" end="10"/>
                                            </p:txEl>
                                          </p:spTgt>
                                        </p:tgtEl>
                                      </p:cBhvr>
                                    </p:animEffect>
                                    <p:anim calcmode="lin" valueType="num">
                                      <p:cBhvr>
                                        <p:cTn id="65" dur="1000" fill="hold"/>
                                        <p:tgtEl>
                                          <p:spTgt spid="4097">
                                            <p:txEl>
                                              <p:pRg st="10" end="10"/>
                                            </p:txEl>
                                          </p:spTgt>
                                        </p:tgtEl>
                                        <p:attrNameLst>
                                          <p:attrName>ppt_x</p:attrName>
                                        </p:attrNameLst>
                                      </p:cBhvr>
                                      <p:tavLst>
                                        <p:tav tm="0">
                                          <p:val>
                                            <p:strVal val="#ppt_x"/>
                                          </p:val>
                                        </p:tav>
                                        <p:tav tm="100000">
                                          <p:val>
                                            <p:strVal val="#ppt_x"/>
                                          </p:val>
                                        </p:tav>
                                      </p:tavLst>
                                    </p:anim>
                                    <p:anim calcmode="lin" valueType="num">
                                      <p:cBhvr>
                                        <p:cTn id="66" dur="1000" fill="hold"/>
                                        <p:tgtEl>
                                          <p:spTgt spid="4097">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1000100" y="214290"/>
            <a:ext cx="6858048"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sng" strike="noStrike" cap="none" normalizeH="0" baseline="0" dirty="0">
                <a:ln>
                  <a:noFill/>
                </a:ln>
                <a:solidFill>
                  <a:schemeClr val="tx1">
                    <a:lumMod val="50000"/>
                  </a:schemeClr>
                </a:solidFill>
                <a:effectLst/>
                <a:latin typeface="Times New Roman" pitchFamily="18" charset="0"/>
                <a:ea typeface="Calibri" pitchFamily="34" charset="0"/>
                <a:cs typeface="Times New Roman" pitchFamily="18" charset="0"/>
              </a:rPr>
              <a:t>LES SCIENTIFIQUES AU CHEVET DU CORAIL</a:t>
            </a:r>
            <a:endParaRPr kumimoji="0" lang="fr-FR" sz="5400" b="0" i="0" u="none" strike="noStrike" cap="none" normalizeH="0" baseline="0" dirty="0">
              <a:ln>
                <a:noFill/>
              </a:ln>
              <a:solidFill>
                <a:schemeClr val="tx1">
                  <a:lumMod val="50000"/>
                </a:schemeClr>
              </a:solidFill>
              <a:effectLst/>
              <a:latin typeface="Arial" pitchFamily="34" charset="0"/>
              <a:cs typeface="Arial" pitchFamily="34" charset="0"/>
            </a:endParaRPr>
          </a:p>
        </p:txBody>
      </p:sp>
      <p:sp>
        <p:nvSpPr>
          <p:cNvPr id="39938" name="Rectangle 2"/>
          <p:cNvSpPr>
            <a:spLocks noChangeArrowheads="1"/>
          </p:cNvSpPr>
          <p:nvPr/>
        </p:nvSpPr>
        <p:spPr bwMode="auto">
          <a:xfrm>
            <a:off x="0" y="1643050"/>
            <a:ext cx="9144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D</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grad</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s par la pollution, la pêche intensive et le r</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chauffement de la plan</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è</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te, les r</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cifs de coraux, vitaux pour des millions d</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êtres humains, d</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p</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rissent </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à</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 un rythme pr</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occupant.</a:t>
            </a:r>
            <a:b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b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Face </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à</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 ce probl</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è</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me </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cologique, 1 336 scientifiques de 69 pays ont lanc</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 un appel d'urgence pour prot</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ger cet </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l</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ment naturel, vieux de 100 millions d'ann</a:t>
            </a:r>
            <a:r>
              <a:rPr kumimoji="0" lang="fr-FR" sz="3200" b="0" i="0" u="none" strike="noStrike" cap="none" normalizeH="0" baseline="0" dirty="0">
                <a:ln>
                  <a:noFill/>
                </a:ln>
                <a:solidFill>
                  <a:schemeClr val="bg1">
                    <a:lumMod val="50000"/>
                  </a:schemeClr>
                </a:solidFill>
                <a:effectLst/>
                <a:latin typeface="Calibri"/>
                <a:ea typeface="Calibri" pitchFamily="34" charset="0"/>
                <a:cs typeface="Arial" pitchFamily="34" charset="0"/>
              </a:rPr>
              <a:t>é</a:t>
            </a:r>
            <a:r>
              <a:rPr kumimoji="0" lang="fr-FR" sz="3200" b="0" i="0" u="none" strike="noStrike" cap="none" normalizeH="0" baseline="0" dirty="0">
                <a:ln>
                  <a:noFill/>
                </a:ln>
                <a:solidFill>
                  <a:schemeClr val="bg1">
                    <a:lumMod val="50000"/>
                  </a:schemeClr>
                </a:solidFill>
                <a:effectLst/>
                <a:latin typeface="Arial" pitchFamily="34" charset="0"/>
                <a:ea typeface="Calibri" pitchFamily="34" charset="0"/>
                <a:cs typeface="Arial" pitchFamily="34" charset="0"/>
              </a:rPr>
              <a:t>es</a:t>
            </a:r>
            <a:endParaRPr kumimoji="0" lang="fr-FR" sz="48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www.actu-environnement.com/ae/articles/coraux/corail_rouge-IRD.jpg"/>
          <p:cNvPicPr/>
          <p:nvPr/>
        </p:nvPicPr>
        <p:blipFill>
          <a:blip r:embed="rId2" cstate="print"/>
          <a:srcRect/>
          <a:stretch>
            <a:fillRect/>
          </a:stretch>
        </p:blipFill>
        <p:spPr bwMode="auto">
          <a:xfrm>
            <a:off x="214282" y="571480"/>
            <a:ext cx="3786214" cy="29289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 4" descr="http://www.actu-environnement.com/ae/articles/coraux/madreporaire.jpg"/>
          <p:cNvPicPr/>
          <p:nvPr/>
        </p:nvPicPr>
        <p:blipFill>
          <a:blip r:embed="rId3" cstate="print"/>
          <a:srcRect/>
          <a:stretch>
            <a:fillRect/>
          </a:stretch>
        </p:blipFill>
        <p:spPr bwMode="auto">
          <a:xfrm>
            <a:off x="4643438" y="3143248"/>
            <a:ext cx="4143404" cy="3143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p:nvPr/>
        </p:nvSpPr>
        <p:spPr>
          <a:xfrm>
            <a:off x="928662" y="5000636"/>
            <a:ext cx="2143140" cy="954107"/>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tabLst>
                <a:tab pos="1341438" algn="l"/>
              </a:tabLst>
            </a:pPr>
            <a:r>
              <a:rPr lang="fr-FR" sz="2800" dirty="0">
                <a:solidFill>
                  <a:schemeClr val="bg1"/>
                </a:solidFill>
              </a:rPr>
              <a:t> </a:t>
            </a:r>
            <a:r>
              <a:rPr lang="fr-FR" sz="2400" dirty="0">
                <a:solidFill>
                  <a:schemeClr val="bg1"/>
                </a:solidFill>
              </a:rPr>
              <a:t>Corail </a:t>
            </a:r>
            <a:r>
              <a:rPr lang="fr-FR" sz="2800" dirty="0">
                <a:solidFill>
                  <a:schemeClr val="bg1"/>
                </a:solidFill>
              </a:rPr>
              <a:t>Rouge</a:t>
            </a:r>
            <a:r>
              <a:rPr lang="fr-FR" sz="1600" dirty="0">
                <a:solidFill>
                  <a:schemeClr val="bg1"/>
                </a:solidFill>
              </a:rPr>
              <a:t> </a:t>
            </a:r>
            <a:endParaRPr lang="fr-FR" sz="2800" dirty="0">
              <a:solidFill>
                <a:schemeClr val="bg1"/>
              </a:solidFill>
            </a:endParaRPr>
          </a:p>
        </p:txBody>
      </p:sp>
      <p:cxnSp>
        <p:nvCxnSpPr>
          <p:cNvPr id="10" name="Connecteur droit avec flèche 9"/>
          <p:cNvCxnSpPr/>
          <p:nvPr/>
        </p:nvCxnSpPr>
        <p:spPr>
          <a:xfrm rot="5400000">
            <a:off x="1571604" y="4286256"/>
            <a:ext cx="1143008" cy="1588"/>
          </a:xfrm>
          <a:prstGeom prst="straightConnector1">
            <a:avLst/>
          </a:prstGeom>
          <a:ln>
            <a:solidFill>
              <a:schemeClr val="bg2">
                <a:lumMod val="75000"/>
              </a:schemeClr>
            </a:solidFill>
            <a:tailEnd type="arrow"/>
          </a:ln>
          <a:effectLst>
            <a:glow rad="228600">
              <a:schemeClr val="accent1">
                <a:satMod val="175000"/>
                <a:alpha val="40000"/>
              </a:schemeClr>
            </a:glow>
          </a:effectLst>
        </p:spPr>
        <p:style>
          <a:lnRef idx="3">
            <a:schemeClr val="accent1"/>
          </a:lnRef>
          <a:fillRef idx="0">
            <a:schemeClr val="accent1"/>
          </a:fillRef>
          <a:effectRef idx="2">
            <a:schemeClr val="accent1"/>
          </a:effectRef>
          <a:fontRef idx="minor">
            <a:schemeClr val="tx1"/>
          </a:fontRef>
        </p:style>
      </p:cxnSp>
      <p:sp>
        <p:nvSpPr>
          <p:cNvPr id="11" name="Rectangle 10"/>
          <p:cNvSpPr/>
          <p:nvPr/>
        </p:nvSpPr>
        <p:spPr>
          <a:xfrm>
            <a:off x="5072066" y="928670"/>
            <a:ext cx="3544560" cy="523220"/>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fr-FR" sz="2800" dirty="0">
                <a:solidFill>
                  <a:schemeClr val="bg1"/>
                </a:solidFill>
              </a:rPr>
              <a:t>Corail Madréporaire </a:t>
            </a:r>
          </a:p>
        </p:txBody>
      </p:sp>
      <p:cxnSp>
        <p:nvCxnSpPr>
          <p:cNvPr id="22" name="Connecteur droit avec flèche 21"/>
          <p:cNvCxnSpPr/>
          <p:nvPr/>
        </p:nvCxnSpPr>
        <p:spPr>
          <a:xfrm rot="5400000">
            <a:off x="6036480" y="2321712"/>
            <a:ext cx="1357322" cy="3"/>
          </a:xfrm>
          <a:prstGeom prst="straightConnector1">
            <a:avLst/>
          </a:prstGeom>
          <a:ln>
            <a:solidFill>
              <a:schemeClr val="bg2">
                <a:lumMod val="75000"/>
              </a:schemeClr>
            </a:solidFill>
            <a:tailEnd type="arrow"/>
          </a:ln>
          <a:effectLst>
            <a:glow rad="228600">
              <a:schemeClr val="accent1">
                <a:satMod val="175000"/>
                <a:alpha val="40000"/>
              </a:schemeClr>
            </a:glow>
          </a:effectLst>
        </p:spPr>
        <p:style>
          <a:lnRef idx="3">
            <a:schemeClr val="accent1"/>
          </a:lnRef>
          <a:fillRef idx="0">
            <a:schemeClr val="accent1"/>
          </a:fillRef>
          <a:effectRef idx="2">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www.actu-environnement.com/ae/articles/coraux/corail_mou.jpg"/>
          <p:cNvPicPr/>
          <p:nvPr/>
        </p:nvPicPr>
        <p:blipFill>
          <a:blip r:embed="rId2" cstate="print"/>
          <a:srcRect/>
          <a:stretch>
            <a:fillRect/>
          </a:stretch>
        </p:blipFill>
        <p:spPr bwMode="auto">
          <a:xfrm>
            <a:off x="4857752" y="2857496"/>
            <a:ext cx="3857652" cy="307183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Image 4" descr="http://www.actu-environnement.com/ae/articles/coraux/corail_noir.jpg"/>
          <p:cNvPicPr/>
          <p:nvPr/>
        </p:nvPicPr>
        <p:blipFill>
          <a:blip r:embed="rId3" cstate="print"/>
          <a:srcRect/>
          <a:stretch>
            <a:fillRect/>
          </a:stretch>
        </p:blipFill>
        <p:spPr bwMode="auto">
          <a:xfrm>
            <a:off x="642910" y="857232"/>
            <a:ext cx="3643338" cy="285752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Rectangle 5"/>
          <p:cNvSpPr/>
          <p:nvPr/>
        </p:nvSpPr>
        <p:spPr>
          <a:xfrm>
            <a:off x="5786446" y="928670"/>
            <a:ext cx="1983235" cy="523220"/>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fr-FR" sz="2800" dirty="0">
                <a:solidFill>
                  <a:schemeClr val="bg1"/>
                </a:solidFill>
              </a:rPr>
              <a:t>Corail mou</a:t>
            </a:r>
          </a:p>
        </p:txBody>
      </p:sp>
      <p:sp>
        <p:nvSpPr>
          <p:cNvPr id="40961" name="Rectangle 1"/>
          <p:cNvSpPr>
            <a:spLocks noChangeArrowheads="1"/>
          </p:cNvSpPr>
          <p:nvPr/>
        </p:nvSpPr>
        <p:spPr bwMode="auto">
          <a:xfrm>
            <a:off x="1142976" y="5072074"/>
            <a:ext cx="2571768" cy="46166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a:ln>
                  <a:noFill/>
                </a:ln>
                <a:solidFill>
                  <a:schemeClr val="bg1"/>
                </a:solidFill>
                <a:effectLst/>
                <a:latin typeface="Arial" pitchFamily="34" charset="0"/>
                <a:ea typeface="Calibri" pitchFamily="34" charset="0"/>
                <a:cs typeface="Arial" pitchFamily="34" charset="0"/>
              </a:rPr>
              <a:t>        Corail noir</a:t>
            </a:r>
            <a:endParaRPr kumimoji="0" lang="fr-FR" sz="4800" b="0" i="0" u="none" strike="noStrike" cap="none" normalizeH="0" baseline="0" dirty="0">
              <a:ln>
                <a:noFill/>
              </a:ln>
              <a:solidFill>
                <a:schemeClr val="bg1"/>
              </a:solidFill>
              <a:effectLst/>
              <a:latin typeface="Arial" pitchFamily="34" charset="0"/>
              <a:cs typeface="Arial" pitchFamily="34" charset="0"/>
            </a:endParaRPr>
          </a:p>
        </p:txBody>
      </p:sp>
      <p:cxnSp>
        <p:nvCxnSpPr>
          <p:cNvPr id="9" name="Connecteur droit avec flèche 8"/>
          <p:cNvCxnSpPr/>
          <p:nvPr/>
        </p:nvCxnSpPr>
        <p:spPr>
          <a:xfrm rot="5400000">
            <a:off x="6072198" y="2143116"/>
            <a:ext cx="1143008" cy="1588"/>
          </a:xfrm>
          <a:prstGeom prst="straightConnector1">
            <a:avLst/>
          </a:prstGeom>
          <a:ln>
            <a:solidFill>
              <a:schemeClr val="bg2">
                <a:lumMod val="75000"/>
              </a:schemeClr>
            </a:solidFill>
            <a:tailEnd type="arrow"/>
          </a:ln>
          <a:effectLst>
            <a:glow rad="228600">
              <a:schemeClr val="accent1">
                <a:satMod val="175000"/>
                <a:alpha val="40000"/>
              </a:schemeClr>
            </a:glow>
          </a:effectLst>
        </p:spPr>
        <p:style>
          <a:lnRef idx="3">
            <a:schemeClr val="accent1"/>
          </a:lnRef>
          <a:fillRef idx="0">
            <a:schemeClr val="accent1"/>
          </a:fillRef>
          <a:effectRef idx="2">
            <a:schemeClr val="accent1"/>
          </a:effectRef>
          <a:fontRef idx="minor">
            <a:schemeClr val="tx1"/>
          </a:fontRef>
        </p:style>
      </p:cxnSp>
      <p:cxnSp>
        <p:nvCxnSpPr>
          <p:cNvPr id="16" name="Connecteur droit avec flèche 15"/>
          <p:cNvCxnSpPr/>
          <p:nvPr/>
        </p:nvCxnSpPr>
        <p:spPr>
          <a:xfrm rot="5400000">
            <a:off x="1749405" y="4393413"/>
            <a:ext cx="1072364" cy="794"/>
          </a:xfrm>
          <a:prstGeom prst="straightConnector1">
            <a:avLst/>
          </a:prstGeom>
          <a:ln>
            <a:solidFill>
              <a:schemeClr val="bg2">
                <a:lumMod val="75000"/>
              </a:schemeClr>
            </a:solidFill>
            <a:tailEnd type="arrow"/>
          </a:ln>
          <a:effectLst>
            <a:glow rad="228600">
              <a:schemeClr val="accent1">
                <a:satMod val="175000"/>
                <a:alpha val="40000"/>
              </a:schemeClr>
            </a:glow>
          </a:effectLst>
        </p:spPr>
        <p:style>
          <a:lnRef idx="3">
            <a:schemeClr val="accent1"/>
          </a:lnRef>
          <a:fillRef idx="0">
            <a:schemeClr val="accent1"/>
          </a:fillRef>
          <a:effectRef idx="2">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0" y="0"/>
            <a:ext cx="4525598" cy="523220"/>
          </a:xfrm>
          <a:prstGeom prst="rect">
            <a:avLst/>
          </a:prstGeom>
          <a:solidFill>
            <a:schemeClr val="bg2">
              <a:lumMod val="50000"/>
            </a:schemeClr>
          </a:solidFill>
          <a:ln w="9525">
            <a:solidFill>
              <a:srgbClr val="12BE1A"/>
            </a:solid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800" b="0" i="0" u="none" strike="noStrike" cap="none" normalizeH="0" baseline="0" dirty="0">
                <a:ln>
                  <a:noFill/>
                </a:ln>
                <a:solidFill>
                  <a:schemeClr val="tx1">
                    <a:lumMod val="50000"/>
                  </a:schemeClr>
                </a:solidFill>
                <a:effectLst/>
                <a:latin typeface="Arial" pitchFamily="34" charset="0"/>
                <a:ea typeface="Calibri" pitchFamily="34" charset="0"/>
                <a:cs typeface="Arial" pitchFamily="34" charset="0"/>
              </a:rPr>
              <a:t>Menace sur le corail rouge </a:t>
            </a:r>
            <a:endParaRPr kumimoji="0" lang="fr-FR" sz="3600" b="0" i="0" u="none" strike="noStrike" cap="none" normalizeH="0" baseline="0" dirty="0">
              <a:ln>
                <a:noFill/>
              </a:ln>
              <a:solidFill>
                <a:schemeClr val="tx1">
                  <a:lumMod val="50000"/>
                </a:schemeClr>
              </a:solidFill>
              <a:effectLst/>
              <a:latin typeface="Arial" pitchFamily="34" charset="0"/>
              <a:cs typeface="Arial" pitchFamily="34" charset="0"/>
            </a:endParaRPr>
          </a:p>
        </p:txBody>
      </p:sp>
      <p:sp>
        <p:nvSpPr>
          <p:cNvPr id="41986" name="Rectangle 2"/>
          <p:cNvSpPr>
            <a:spLocks noChangeArrowheads="1"/>
          </p:cNvSpPr>
          <p:nvPr/>
        </p:nvSpPr>
        <p:spPr bwMode="auto">
          <a:xfrm>
            <a:off x="0" y="1357298"/>
            <a:ext cx="9144000" cy="4924328"/>
          </a:xfrm>
          <a:prstGeom prst="rect">
            <a:avLst/>
          </a:prstGeom>
          <a:noFill/>
          <a:ln w="9525">
            <a:noFill/>
            <a:miter lim="800000"/>
            <a:headEnd/>
            <a:tailEnd/>
          </a:ln>
          <a:effectLst/>
        </p:spPr>
        <p:txBody>
          <a:bodyPr vert="horz" wrap="square" lIns="91440" tIns="304704" rIns="91440" bIns="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3600" b="1" i="0" u="sng" strike="noStrike" cap="none" normalizeH="0" baseline="0" dirty="0">
                <a:ln>
                  <a:noFill/>
                </a:ln>
                <a:solidFill>
                  <a:schemeClr val="bg1">
                    <a:lumMod val="50000"/>
                  </a:schemeClr>
                </a:solidFill>
                <a:effectLst/>
                <a:latin typeface="Times New Roman" pitchFamily="18" charset="0"/>
                <a:ea typeface="Times New Roman" pitchFamily="18" charset="0"/>
                <a:cs typeface="Times New Roman" pitchFamily="18" charset="0"/>
              </a:rPr>
              <a:t>Malgr</a:t>
            </a:r>
            <a:r>
              <a:rPr kumimoji="0" lang="fr-FR" sz="3600" b="1" i="0" u="sng" strike="noStrike" cap="none" normalizeH="0" baseline="0" dirty="0">
                <a:ln>
                  <a:noFill/>
                </a:ln>
                <a:solidFill>
                  <a:schemeClr val="bg1">
                    <a:lumMod val="50000"/>
                  </a:schemeClr>
                </a:solidFill>
                <a:effectLst/>
                <a:latin typeface="Cambria"/>
                <a:ea typeface="Times New Roman" pitchFamily="18" charset="0"/>
                <a:cs typeface="Times New Roman" pitchFamily="18" charset="0"/>
              </a:rPr>
              <a:t>é</a:t>
            </a:r>
            <a:r>
              <a:rPr kumimoji="0" lang="fr-FR" sz="3600" b="1" i="0" u="sng" strike="noStrike" cap="none" normalizeH="0" baseline="0" dirty="0">
                <a:ln>
                  <a:noFill/>
                </a:ln>
                <a:solidFill>
                  <a:schemeClr val="bg1">
                    <a:lumMod val="50000"/>
                  </a:schemeClr>
                </a:solidFill>
                <a:effectLst/>
                <a:latin typeface="Times New Roman" pitchFamily="18" charset="0"/>
                <a:ea typeface="Times New Roman" pitchFamily="18" charset="0"/>
                <a:cs typeface="Times New Roman" pitchFamily="18" charset="0"/>
              </a:rPr>
              <a:t> l</a:t>
            </a:r>
            <a:r>
              <a:rPr kumimoji="0" lang="fr-FR" sz="3600" b="1" i="0" u="sng" strike="noStrike" cap="none" normalizeH="0" baseline="0" dirty="0">
                <a:ln>
                  <a:noFill/>
                </a:ln>
                <a:solidFill>
                  <a:schemeClr val="bg1">
                    <a:lumMod val="50000"/>
                  </a:schemeClr>
                </a:solidFill>
                <a:effectLst/>
                <a:latin typeface="Cambria"/>
                <a:ea typeface="Times New Roman" pitchFamily="18" charset="0"/>
                <a:cs typeface="Times New Roman" pitchFamily="18" charset="0"/>
              </a:rPr>
              <a:t>’</a:t>
            </a:r>
            <a:r>
              <a:rPr kumimoji="0" lang="fr-FR" sz="3600" b="1" i="0" u="sng" strike="noStrike" cap="none" normalizeH="0" baseline="0" dirty="0">
                <a:ln>
                  <a:noFill/>
                </a:ln>
                <a:solidFill>
                  <a:schemeClr val="bg1">
                    <a:lumMod val="50000"/>
                  </a:schemeClr>
                </a:solidFill>
                <a:effectLst/>
                <a:latin typeface="Times New Roman" pitchFamily="18" charset="0"/>
                <a:ea typeface="Times New Roman" pitchFamily="18" charset="0"/>
                <a:cs typeface="Times New Roman" pitchFamily="18" charset="0"/>
              </a:rPr>
              <a:t>interdiction</a:t>
            </a:r>
            <a:r>
              <a:rPr kumimoji="0" lang="fr-FR" sz="3600" b="1" i="0" u="sng" strike="noStrike" cap="none" normalizeH="0" baseline="0" dirty="0">
                <a:ln>
                  <a:noFill/>
                </a:ln>
                <a:solidFill>
                  <a:schemeClr val="bg1">
                    <a:lumMod val="50000"/>
                  </a:schemeClr>
                </a:solidFill>
                <a:effectLst/>
                <a:latin typeface="Cambria"/>
                <a:ea typeface="Times New Roman" pitchFamily="18" charset="0"/>
                <a:cs typeface="Times New Roman" pitchFamily="18" charset="0"/>
              </a:rPr>
              <a:t> </a:t>
            </a:r>
            <a:r>
              <a:rPr kumimoji="0" lang="fr-FR" sz="3600" b="1" i="0" u="sng" strike="noStrike" cap="none" normalizeH="0" baseline="0" dirty="0">
                <a:ln>
                  <a:noFill/>
                </a:ln>
                <a:solidFill>
                  <a:schemeClr val="bg1">
                    <a:lumMod val="50000"/>
                  </a:schemeClr>
                </a:solidFill>
                <a:effectLst/>
                <a:latin typeface="Times New Roman" pitchFamily="18" charset="0"/>
                <a:ea typeface="Times New Roman" pitchFamily="18" charset="0"/>
                <a:cs typeface="Times New Roman" pitchFamily="18" charset="0"/>
              </a:rPr>
              <a:t> le pillage du corail continue</a:t>
            </a:r>
            <a:r>
              <a:rPr kumimoji="0" lang="fr-FR" sz="3600" b="1" i="0" u="sng" strike="noStrike" cap="none" normalizeH="0" baseline="0" dirty="0">
                <a:ln>
                  <a:noFill/>
                </a:ln>
                <a:solidFill>
                  <a:schemeClr val="bg1">
                    <a:lumMod val="50000"/>
                  </a:schemeClr>
                </a:solidFill>
                <a:effectLst/>
                <a:latin typeface="Cambria"/>
                <a:ea typeface="Times New Roman" pitchFamily="18" charset="0"/>
                <a:cs typeface="Times New Roman" pitchFamily="18" charset="0"/>
              </a:rPr>
              <a:t> </a:t>
            </a:r>
            <a:endParaRPr kumimoji="0" lang="fr-FR" sz="2400" b="1" i="0" u="none" strike="noStrike" cap="none" normalizeH="0" baseline="0" dirty="0">
              <a:ln>
                <a:noFill/>
              </a:ln>
              <a:solidFill>
                <a:schemeClr val="bg1">
                  <a:lumMod val="50000"/>
                </a:schemeClr>
              </a:solidFill>
              <a:effectLst/>
              <a:latin typeface="Cambria" pitchFamily="18"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3600" b="1" i="0" u="sng" strike="noStrike" cap="none" normalizeH="0" baseline="0" dirty="0">
                <a:ln>
                  <a:noFill/>
                </a:ln>
                <a:solidFill>
                  <a:schemeClr val="bg1">
                    <a:lumMod val="50000"/>
                  </a:schemeClr>
                </a:solidFill>
                <a:effectLst/>
                <a:latin typeface="Times New Roman" pitchFamily="18" charset="0"/>
                <a:ea typeface="Times New Roman" pitchFamily="18" charset="0"/>
                <a:cs typeface="Times New Roman" pitchFamily="18" charset="0"/>
              </a:rPr>
              <a:t> </a:t>
            </a:r>
            <a:endParaRPr kumimoji="0" lang="fr-FR" sz="2400" b="1" i="0" u="none" strike="noStrike" cap="none" normalizeH="0" baseline="0" dirty="0">
              <a:ln>
                <a:noFill/>
              </a:ln>
              <a:solidFill>
                <a:schemeClr val="bg1">
                  <a:lumMod val="50000"/>
                </a:schemeClr>
              </a:solidFill>
              <a:effectLst/>
              <a:latin typeface="Cambria" pitchFamily="18"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Interdite par une loi promulgu</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 en 1998, la pêche du corail rouge (corallium rubrum) prend des proportions effrayantes en Alg</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rie, notamment dans les deux wilayas côti</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è</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res de l</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Est, </a:t>
            </a:r>
            <a:r>
              <a:rPr kumimoji="0" lang="fr-FR" sz="2400" b="1" i="0" u="sng"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Annaba et El-Taraf</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La tentation est grande lorsqu</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on sait que le prix d</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un kilogramme de corail est estim</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a:t>
            </a:r>
            <a:r>
              <a:rPr kumimoji="0" lang="fr-FR" sz="2400" b="1" i="0" u="sng"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150 000 DA.</a:t>
            </a:r>
            <a:br>
              <a:rPr kumimoji="0" lang="fr-FR" sz="2400" b="1" i="0" u="sng"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b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Contrairement </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Alg</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rie, o</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ù</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le corail est appr</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ci</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seulement en joaillerie, sous d</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autres cieux, notamment en Europe, il est utilis</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aussi en m</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decine et dans bien d</a:t>
            </a:r>
            <a:r>
              <a:rPr kumimoji="0" lang="fr-FR" sz="2400" b="0"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400" b="0"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autres domaines.</a:t>
            </a:r>
            <a:endParaRPr kumimoji="0" lang="fr-FR" sz="32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t3.gstatic.com/images?q=tbn:WFpvaP33LQ_myM:">
            <a:hlinkClick r:id="rId2"/>
          </p:cNvPr>
          <p:cNvPicPr/>
          <p:nvPr/>
        </p:nvPicPr>
        <p:blipFill>
          <a:blip r:embed="rId3" cstate="print"/>
          <a:srcRect/>
          <a:stretch>
            <a:fillRect/>
          </a:stretch>
        </p:blipFill>
        <p:spPr bwMode="auto">
          <a:xfrm>
            <a:off x="500034" y="428604"/>
            <a:ext cx="4000528" cy="407196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Image 4" descr="http://t3.gstatic.com/images?q=tbn:8R_vRxKtKOMlFM:">
            <a:hlinkClick r:id="rId4"/>
          </p:cNvPr>
          <p:cNvPicPr/>
          <p:nvPr/>
        </p:nvPicPr>
        <p:blipFill>
          <a:blip r:embed="rId5" cstate="print"/>
          <a:srcRect/>
          <a:stretch>
            <a:fillRect/>
          </a:stretch>
        </p:blipFill>
        <p:spPr bwMode="auto">
          <a:xfrm>
            <a:off x="4857752" y="2143116"/>
            <a:ext cx="4000528" cy="407196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t2.gstatic.com/images?q=tbn:xGcKzk-j0mxSZM:">
            <a:hlinkClick r:id="rId2"/>
          </p:cNvPr>
          <p:cNvPicPr/>
          <p:nvPr/>
        </p:nvPicPr>
        <p:blipFill>
          <a:blip r:embed="rId3" cstate="print"/>
          <a:srcRect/>
          <a:stretch>
            <a:fillRect/>
          </a:stretch>
        </p:blipFill>
        <p:spPr bwMode="auto">
          <a:xfrm>
            <a:off x="714348" y="642918"/>
            <a:ext cx="3714776" cy="378621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Image 4" descr="http://t3.gstatic.com/images?q=tbn:m-UzBDGpOsSijM:">
            <a:hlinkClick r:id="rId4"/>
          </p:cNvPr>
          <p:cNvPicPr/>
          <p:nvPr/>
        </p:nvPicPr>
        <p:blipFill>
          <a:blip r:embed="rId5" cstate="print"/>
          <a:srcRect/>
          <a:stretch>
            <a:fillRect/>
          </a:stretch>
        </p:blipFill>
        <p:spPr bwMode="auto">
          <a:xfrm>
            <a:off x="5072066" y="1643050"/>
            <a:ext cx="3643338" cy="455773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0"/>
            <a:ext cx="6163867"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2000" b="1" dirty="0">
                <a:solidFill>
                  <a:srgbClr val="FF0000"/>
                </a:solidFill>
                <a:latin typeface="Times New Roman" pitchFamily="18" charset="0"/>
                <a:ea typeface="Calibri" pitchFamily="34" charset="0"/>
                <a:cs typeface="Times New Roman" pitchFamily="18" charset="0"/>
              </a:rPr>
              <a:t>                                                          </a:t>
            </a:r>
            <a:r>
              <a:rPr kumimoji="0" lang="fr-FR" sz="3600" b="1" i="0" u="sng" strike="noStrike" cap="none" normalizeH="0" baseline="0" dirty="0">
                <a:ln>
                  <a:noFill/>
                </a:ln>
                <a:solidFill>
                  <a:srgbClr val="FF0000"/>
                </a:solidFill>
                <a:effectLst/>
                <a:latin typeface="Times New Roman" pitchFamily="18" charset="0"/>
                <a:ea typeface="Calibri" pitchFamily="34" charset="0"/>
                <a:cs typeface="Times New Roman" pitchFamily="18" charset="0"/>
              </a:rPr>
              <a:t>D</a:t>
            </a:r>
            <a:r>
              <a:rPr kumimoji="0" lang="fr-FR" sz="3600" b="1" i="0" u="sng" strike="noStrike" cap="none" normalizeH="0" baseline="0" dirty="0">
                <a:ln>
                  <a:noFill/>
                </a:ln>
                <a:solidFill>
                  <a:srgbClr val="FF0000"/>
                </a:solidFill>
                <a:effectLst/>
                <a:latin typeface="Calibri"/>
                <a:ea typeface="Calibri" pitchFamily="34" charset="0"/>
                <a:cs typeface="Times New Roman" pitchFamily="18" charset="0"/>
              </a:rPr>
              <a:t>é</a:t>
            </a:r>
            <a:r>
              <a:rPr kumimoji="0" lang="fr-FR" sz="3600" b="1" i="0" u="sng" strike="noStrike" cap="none" normalizeH="0" baseline="0" dirty="0">
                <a:ln>
                  <a:noFill/>
                </a:ln>
                <a:solidFill>
                  <a:srgbClr val="FF0000"/>
                </a:solidFill>
                <a:effectLst/>
                <a:latin typeface="Times New Roman" pitchFamily="18" charset="0"/>
                <a:ea typeface="Calibri" pitchFamily="34" charset="0"/>
                <a:cs typeface="Times New Roman" pitchFamily="18" charset="0"/>
              </a:rPr>
              <a:t>finition</a:t>
            </a:r>
            <a:r>
              <a:rPr kumimoji="0" lang="fr-FR" sz="3600" b="1" i="0" u="sng" strike="noStrike" cap="none" normalizeH="0" baseline="0" dirty="0">
                <a:ln>
                  <a:noFill/>
                </a:ln>
                <a:solidFill>
                  <a:srgbClr val="FF0000"/>
                </a:solidFill>
                <a:effectLst/>
                <a:latin typeface="Calibri"/>
                <a:ea typeface="Calibri" pitchFamily="34" charset="0"/>
                <a:cs typeface="Times New Roman" pitchFamily="18" charset="0"/>
              </a:rPr>
              <a:t> </a:t>
            </a:r>
            <a:r>
              <a:rPr kumimoji="0" lang="fr-FR" sz="3600" b="1" i="0" u="none" strike="noStrike" cap="none" normalizeH="0" baseline="0" dirty="0">
                <a:ln>
                  <a:noFill/>
                </a:ln>
                <a:solidFill>
                  <a:srgbClr val="FF0000"/>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33796" name="Rectangle 4"/>
          <p:cNvSpPr>
            <a:spLocks noChangeArrowheads="1"/>
          </p:cNvSpPr>
          <p:nvPr/>
        </p:nvSpPr>
        <p:spPr bwMode="auto">
          <a:xfrm>
            <a:off x="0" y="857232"/>
            <a:ext cx="9144000" cy="482119"/>
          </a:xfrm>
          <a:prstGeom prst="rect">
            <a:avLst/>
          </a:prstGeom>
          <a:noFill/>
          <a:ln w="9525">
            <a:noFill/>
            <a:miter lim="800000"/>
            <a:headEnd/>
            <a:tailEnd/>
          </a:ln>
          <a:effectLst/>
        </p:spPr>
        <p:txBody>
          <a:bodyPr vert="horz" wrap="square" lIns="91440" tIns="203136"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28673" name="Rectangle 1"/>
          <p:cNvSpPr>
            <a:spLocks noChangeArrowheads="1"/>
          </p:cNvSpPr>
          <p:nvPr/>
        </p:nvSpPr>
        <p:spPr bwMode="auto">
          <a:xfrm>
            <a:off x="0" y="1000108"/>
            <a:ext cx="9144000" cy="5468099"/>
          </a:xfrm>
          <a:prstGeom prst="rect">
            <a:avLst/>
          </a:prstGeom>
          <a:noFill/>
          <a:ln w="9525">
            <a:noFill/>
            <a:miter lim="800000"/>
            <a:headEnd/>
            <a:tailEnd/>
          </a:ln>
          <a:effectLst/>
        </p:spPr>
        <p:txBody>
          <a:bodyPr vert="horz" wrap="square" lIns="91440" tIns="203136"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Les sites naturels prot</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g</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 aussi appel</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s sites class</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s, est un </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hlinkClick r:id="rId2" tooltip="Label officiel français"/>
              </a:rPr>
              <a:t>label officiel </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 qui d</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signe les sites naturels dont l</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int</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rêt paysager, artistique, historique, scientifique, l</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gendaire ou pittoresque exceptionnel justifie un suivi qualitatif sous la forme d'une autorisation pr</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alable pour les travaux susceptibles de modifier l'</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tat ou l'apparence du territoire prot</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g</a:t>
            </a:r>
            <a:r>
              <a:rPr kumimoji="0" lang="fr-FR" sz="3600" b="1" i="0" u="none" strike="noStrike" cap="none" normalizeH="0" baseline="0" dirty="0">
                <a:ln>
                  <a:noFill/>
                </a:ln>
                <a:solidFill>
                  <a:schemeClr val="bg1"/>
                </a:solidFill>
                <a:effectLst/>
                <a:latin typeface="Cambria"/>
                <a:ea typeface="Times New Roman" pitchFamily="18" charset="0"/>
                <a:cs typeface="Times New Roman" pitchFamily="18" charset="0"/>
              </a:rPr>
              <a:t>é</a:t>
            </a:r>
            <a:r>
              <a:rPr kumimoji="0" lang="fr-FR" sz="3600" b="1" i="0" u="none" strike="noStrike" cap="none" normalizeH="0" baseline="0" dirty="0">
                <a:ln>
                  <a:noFill/>
                </a:ln>
                <a:solidFill>
                  <a:schemeClr val="bg1"/>
                </a:solidFill>
                <a:effectLst/>
                <a:latin typeface="Times New Roman" pitchFamily="18" charset="0"/>
                <a:ea typeface="Times New Roman" pitchFamily="18" charset="0"/>
                <a:cs typeface="Times New Roman" pitchFamily="18" charset="0"/>
              </a:rPr>
              <a:t>.</a:t>
            </a:r>
            <a:endParaRPr kumimoji="0" lang="fr-FR" sz="3600" b="1" i="1" u="none" strike="noStrike" cap="none" normalizeH="0" baseline="0" dirty="0">
              <a:ln>
                <a:noFill/>
              </a:ln>
              <a:solidFill>
                <a:schemeClr val="bg1"/>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3794">
                                            <p:txEl>
                                              <p:pRg st="0" end="0"/>
                                            </p:txEl>
                                          </p:spTgt>
                                        </p:tgtEl>
                                        <p:attrNameLst>
                                          <p:attrName>style.visibility</p:attrName>
                                        </p:attrNameLst>
                                      </p:cBhvr>
                                      <p:to>
                                        <p:strVal val="visible"/>
                                      </p:to>
                                    </p:set>
                                    <p:anim calcmode="lin" valueType="num">
                                      <p:cBhvr>
                                        <p:cTn id="7" dur="500" fill="hold"/>
                                        <p:tgtEl>
                                          <p:spTgt spid="3379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4">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379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79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nodePh="1">
                                  <p:stCondLst>
                                    <p:cond delay="0"/>
                                  </p:stCondLst>
                                  <p:endCondLst>
                                    <p:cond evt="begin" delay="0">
                                      <p:tn val="14"/>
                                    </p:cond>
                                  </p:endCondLst>
                                  <p:childTnLst>
                                    <p:set>
                                      <p:cBhvr>
                                        <p:cTn id="15" dur="1" fill="hold">
                                          <p:stCondLst>
                                            <p:cond delay="0"/>
                                          </p:stCondLst>
                                        </p:cTn>
                                        <p:tgtEl>
                                          <p:spTgt spid="33796">
                                            <p:txEl>
                                              <p:pRg st="0" end="0"/>
                                            </p:txEl>
                                          </p:spTgt>
                                        </p:tgtEl>
                                        <p:attrNameLst>
                                          <p:attrName>style.visibility</p:attrName>
                                        </p:attrNameLst>
                                      </p:cBhvr>
                                      <p:to>
                                        <p:strVal val="visible"/>
                                      </p:to>
                                    </p:set>
                                    <p:animEffect transition="in" filter="fade">
                                      <p:cBhvr>
                                        <p:cTn id="16" dur="1000"/>
                                        <p:tgtEl>
                                          <p:spTgt spid="33796">
                                            <p:txEl>
                                              <p:pRg st="0" end="0"/>
                                            </p:txEl>
                                          </p:spTgt>
                                        </p:tgtEl>
                                      </p:cBhvr>
                                    </p:animEffect>
                                    <p:anim calcmode="lin" valueType="num">
                                      <p:cBhvr>
                                        <p:cTn id="17" dur="1000" fill="hold"/>
                                        <p:tgtEl>
                                          <p:spTgt spid="33796">
                                            <p:txEl>
                                              <p:pRg st="0" end="0"/>
                                            </p:txEl>
                                          </p:spTgt>
                                        </p:tgtEl>
                                        <p:attrNameLst>
                                          <p:attrName>ppt_x</p:attrName>
                                        </p:attrNameLst>
                                      </p:cBhvr>
                                      <p:tavLst>
                                        <p:tav tm="0">
                                          <p:val>
                                            <p:strVal val="#ppt_x"/>
                                          </p:val>
                                        </p:tav>
                                        <p:tav tm="100000">
                                          <p:val>
                                            <p:strVal val="#ppt_x"/>
                                          </p:val>
                                        </p:tav>
                                      </p:tavLst>
                                    </p:anim>
                                    <p:anim calcmode="lin" valueType="num">
                                      <p:cBhvr>
                                        <p:cTn id="18" dur="1000" fill="hold"/>
                                        <p:tgtEl>
                                          <p:spTgt spid="3379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0" y="0"/>
            <a:ext cx="5801909"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sng"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  </a:t>
            </a:r>
            <a:r>
              <a:rPr kumimoji="0" lang="fr-FR" sz="2400" b="1" i="0"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                                             </a:t>
            </a:r>
            <a:r>
              <a:rPr kumimoji="0" lang="fr-FR" sz="4000" b="1" i="0" u="sng"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Crit</a:t>
            </a:r>
            <a:r>
              <a:rPr kumimoji="0" lang="fr-FR" sz="4000" b="1" i="0" u="sng" strike="noStrike" cap="none" normalizeH="0" baseline="0" dirty="0">
                <a:ln>
                  <a:noFill/>
                </a:ln>
                <a:solidFill>
                  <a:srgbClr val="FF0000"/>
                </a:solidFill>
                <a:effectLst/>
                <a:latin typeface="Cambria"/>
                <a:ea typeface="Times New Roman" pitchFamily="18" charset="0"/>
                <a:cs typeface="Times New Roman" pitchFamily="18" charset="0"/>
              </a:rPr>
              <a:t>è</a:t>
            </a:r>
            <a:r>
              <a:rPr kumimoji="0" lang="fr-FR" sz="4000" b="1" i="0" u="sng"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res</a:t>
            </a:r>
            <a:r>
              <a:rPr kumimoji="0" lang="fr-FR" sz="2400" b="1" i="0" u="sng" strike="noStrike" cap="none" normalizeH="0" baseline="0" dirty="0">
                <a:ln>
                  <a:noFill/>
                </a:ln>
                <a:solidFill>
                  <a:srgbClr val="FF0000"/>
                </a:solidFill>
                <a:effectLst/>
                <a:latin typeface="Cambria"/>
                <a:ea typeface="Times New Roman" pitchFamily="18" charset="0"/>
                <a:cs typeface="Times New Roman" pitchFamily="18" charset="0"/>
              </a:rPr>
              <a:t> </a:t>
            </a:r>
            <a:r>
              <a:rPr kumimoji="0" lang="fr-FR" sz="2400" b="1" i="0" u="none"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a:t>
            </a:r>
            <a:endParaRPr kumimoji="0" lang="fr-FR" sz="2000" b="0" i="0" u="none" strike="noStrike" cap="none" normalizeH="0" baseline="0" dirty="0">
              <a:ln>
                <a:noFill/>
              </a:ln>
              <a:solidFill>
                <a:schemeClr val="tx1"/>
              </a:solidFill>
              <a:effectLst/>
              <a:latin typeface="Arial" pitchFamily="34" charset="0"/>
              <a:cs typeface="Arial" pitchFamily="34" charset="0"/>
            </a:endParaRPr>
          </a:p>
        </p:txBody>
      </p:sp>
      <p:sp>
        <p:nvSpPr>
          <p:cNvPr id="32770" name="Rectangle 2"/>
          <p:cNvSpPr>
            <a:spLocks noChangeArrowheads="1"/>
          </p:cNvSpPr>
          <p:nvPr/>
        </p:nvSpPr>
        <p:spPr bwMode="auto">
          <a:xfrm>
            <a:off x="214282" y="785794"/>
            <a:ext cx="9144000"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tabLst>
                <a:tab pos="90488" algn="l"/>
              </a:tabLst>
            </a:pPr>
            <a:r>
              <a:rPr kumimoji="0" lang="fr-FR" sz="3200" b="1" i="0" u="none" strike="noStrike" cap="none" normalizeH="0" baseline="0" dirty="0">
                <a:ln>
                  <a:noFill/>
                </a:ln>
                <a:solidFill>
                  <a:schemeClr val="bg1">
                    <a:lumMod val="50000"/>
                  </a:schemeClr>
                </a:solidFill>
                <a:effectLst/>
                <a:latin typeface="Times New Roman" pitchFamily="18" charset="0"/>
                <a:ea typeface="Times New Roman" pitchFamily="18" charset="0"/>
                <a:cs typeface="Times New Roman" pitchFamily="18" charset="0"/>
              </a:rPr>
              <a:t>  </a:t>
            </a:r>
            <a:r>
              <a:rPr lang="fr-FR" sz="3200" b="1" dirty="0">
                <a:solidFill>
                  <a:schemeClr val="bg1">
                    <a:lumMod val="50000"/>
                  </a:schemeClr>
                </a:solidFill>
                <a:latin typeface="Times New Roman" pitchFamily="18" charset="0"/>
                <a:ea typeface="Times New Roman" pitchFamily="18" charset="0"/>
                <a:cs typeface="Times New Roman" pitchFamily="18" charset="0"/>
              </a:rPr>
              <a:t>Les crit</a:t>
            </a:r>
            <a:r>
              <a:rPr lang="fr-FR" sz="3200" b="1" dirty="0">
                <a:solidFill>
                  <a:schemeClr val="bg1">
                    <a:lumMod val="50000"/>
                  </a:schemeClr>
                </a:solidFill>
                <a:latin typeface="Cambria"/>
                <a:ea typeface="Times New Roman" pitchFamily="18" charset="0"/>
                <a:cs typeface="Times New Roman" pitchFamily="18" charset="0"/>
              </a:rPr>
              <a:t>è</a:t>
            </a:r>
            <a:r>
              <a:rPr lang="fr-FR" sz="3200" b="1" dirty="0">
                <a:solidFill>
                  <a:schemeClr val="bg1">
                    <a:lumMod val="50000"/>
                  </a:schemeClr>
                </a:solidFill>
                <a:latin typeface="Times New Roman" pitchFamily="18" charset="0"/>
                <a:ea typeface="Times New Roman" pitchFamily="18" charset="0"/>
                <a:cs typeface="Times New Roman" pitchFamily="18" charset="0"/>
              </a:rPr>
              <a:t>res d</a:t>
            </a:r>
            <a:r>
              <a:rPr lang="fr-FR" sz="3200" b="1" dirty="0">
                <a:solidFill>
                  <a:schemeClr val="bg1">
                    <a:lumMod val="50000"/>
                  </a:schemeClr>
                </a:solidFill>
                <a:latin typeface="Cambria"/>
                <a:ea typeface="Times New Roman" pitchFamily="18" charset="0"/>
                <a:cs typeface="Times New Roman" pitchFamily="18" charset="0"/>
              </a:rPr>
              <a:t>é</a:t>
            </a:r>
            <a:r>
              <a:rPr lang="fr-FR" sz="3200" b="1" dirty="0">
                <a:solidFill>
                  <a:schemeClr val="bg1">
                    <a:lumMod val="50000"/>
                  </a:schemeClr>
                </a:solidFill>
                <a:latin typeface="Times New Roman" pitchFamily="18" charset="0"/>
                <a:ea typeface="Times New Roman" pitchFamily="18" charset="0"/>
                <a:cs typeface="Times New Roman" pitchFamily="18" charset="0"/>
              </a:rPr>
              <a:t>finis par les lois conduisent </a:t>
            </a:r>
            <a:r>
              <a:rPr lang="fr-FR" sz="3200" b="1" dirty="0">
                <a:solidFill>
                  <a:schemeClr val="bg1">
                    <a:lumMod val="50000"/>
                  </a:schemeClr>
                </a:solidFill>
                <a:latin typeface="Cambria"/>
                <a:ea typeface="Times New Roman" pitchFamily="18" charset="0"/>
                <a:cs typeface="Times New Roman" pitchFamily="18" charset="0"/>
              </a:rPr>
              <a:t>à</a:t>
            </a:r>
            <a:r>
              <a:rPr lang="fr-FR" sz="3200" b="1" dirty="0">
                <a:solidFill>
                  <a:schemeClr val="bg1">
                    <a:lumMod val="50000"/>
                  </a:schemeClr>
                </a:solidFill>
                <a:latin typeface="Times New Roman" pitchFamily="18" charset="0"/>
                <a:ea typeface="Times New Roman" pitchFamily="18" charset="0"/>
                <a:cs typeface="Times New Roman" pitchFamily="18" charset="0"/>
              </a:rPr>
              <a:t> prot</a:t>
            </a:r>
            <a:r>
              <a:rPr lang="fr-FR" sz="3200" b="1" dirty="0">
                <a:solidFill>
                  <a:schemeClr val="bg1">
                    <a:lumMod val="50000"/>
                  </a:schemeClr>
                </a:solidFill>
                <a:latin typeface="Cambria"/>
                <a:ea typeface="Times New Roman" pitchFamily="18" charset="0"/>
                <a:cs typeface="Times New Roman" pitchFamily="18" charset="0"/>
              </a:rPr>
              <a:t>é</a:t>
            </a:r>
            <a:r>
              <a:rPr lang="fr-FR" sz="3200" b="1" dirty="0">
                <a:solidFill>
                  <a:schemeClr val="bg1">
                    <a:lumMod val="50000"/>
                  </a:schemeClr>
                </a:solidFill>
                <a:latin typeface="Times New Roman" pitchFamily="18" charset="0"/>
                <a:ea typeface="Times New Roman" pitchFamily="18" charset="0"/>
                <a:cs typeface="Times New Roman" pitchFamily="18" charset="0"/>
              </a:rPr>
              <a:t>ger des espaces d</a:t>
            </a:r>
            <a:r>
              <a:rPr lang="fr-FR" sz="3200" b="1" dirty="0">
                <a:solidFill>
                  <a:schemeClr val="bg1">
                    <a:lumMod val="50000"/>
                  </a:schemeClr>
                </a:solidFill>
                <a:latin typeface="Cambria"/>
                <a:ea typeface="Times New Roman" pitchFamily="18" charset="0"/>
                <a:cs typeface="Times New Roman" pitchFamily="18" charset="0"/>
              </a:rPr>
              <a:t>’</a:t>
            </a:r>
            <a:r>
              <a:rPr lang="fr-FR" sz="3200" b="1" dirty="0">
                <a:solidFill>
                  <a:schemeClr val="bg1">
                    <a:lumMod val="50000"/>
                  </a:schemeClr>
                </a:solidFill>
                <a:latin typeface="Times New Roman" pitchFamily="18" charset="0"/>
                <a:ea typeface="Times New Roman" pitchFamily="18" charset="0"/>
                <a:cs typeface="Times New Roman" pitchFamily="18" charset="0"/>
              </a:rPr>
              <a:t>une tr</a:t>
            </a:r>
            <a:r>
              <a:rPr lang="fr-FR" sz="3200" b="1" dirty="0">
                <a:solidFill>
                  <a:schemeClr val="bg1">
                    <a:lumMod val="50000"/>
                  </a:schemeClr>
                </a:solidFill>
                <a:latin typeface="Cambria"/>
                <a:ea typeface="Times New Roman" pitchFamily="18" charset="0"/>
                <a:cs typeface="Times New Roman" pitchFamily="18" charset="0"/>
              </a:rPr>
              <a:t>è</a:t>
            </a:r>
            <a:r>
              <a:rPr lang="fr-FR" sz="3200" b="1" dirty="0">
                <a:solidFill>
                  <a:schemeClr val="bg1">
                    <a:lumMod val="50000"/>
                  </a:schemeClr>
                </a:solidFill>
                <a:latin typeface="Times New Roman" pitchFamily="18" charset="0"/>
                <a:ea typeface="Times New Roman" pitchFamily="18" charset="0"/>
                <a:cs typeface="Times New Roman" pitchFamily="18" charset="0"/>
              </a:rPr>
              <a:t>s grande diversit</a:t>
            </a:r>
            <a:r>
              <a:rPr lang="fr-FR" sz="3200" b="1" dirty="0">
                <a:solidFill>
                  <a:schemeClr val="bg1">
                    <a:lumMod val="50000"/>
                  </a:schemeClr>
                </a:solidFill>
                <a:latin typeface="Cambria"/>
                <a:ea typeface="Times New Roman" pitchFamily="18" charset="0"/>
                <a:cs typeface="Times New Roman" pitchFamily="18" charset="0"/>
              </a:rPr>
              <a:t>é </a:t>
            </a:r>
            <a:r>
              <a:rPr lang="fr-FR" sz="3200" b="1" dirty="0">
                <a:solidFill>
                  <a:schemeClr val="bg1">
                    <a:lumMod val="50000"/>
                  </a:schemeClr>
                </a:solidFill>
                <a:latin typeface="Times New Roman" pitchFamily="18" charset="0"/>
                <a:ea typeface="Times New Roman" pitchFamily="18" charset="0"/>
                <a:cs typeface="Times New Roman" pitchFamily="18" charset="0"/>
              </a:rPr>
              <a:t>:</a:t>
            </a:r>
            <a:endParaRPr lang="fr-FR" sz="2400" dirty="0">
              <a:solidFill>
                <a:schemeClr val="bg1">
                  <a:lumMod val="50000"/>
                </a:schemeClr>
              </a:solidFill>
              <a:latin typeface="Arial" pitchFamily="34" charset="0"/>
              <a:cs typeface="Arial" pitchFamily="34" charset="0"/>
            </a:endParaRPr>
          </a:p>
          <a:p>
            <a:pPr lvl="0" eaLnBrk="0" fontAlgn="base" hangingPunct="0">
              <a:spcBef>
                <a:spcPct val="0"/>
              </a:spcBef>
              <a:spcAft>
                <a:spcPct val="0"/>
              </a:spcAft>
              <a:buFontTx/>
              <a:buChar char="•"/>
              <a:tabLst>
                <a:tab pos="90488" algn="l"/>
              </a:tabLst>
            </a:pPr>
            <a:r>
              <a:rPr lang="fr-FR" sz="2800" b="1" dirty="0">
                <a:solidFill>
                  <a:schemeClr val="bg1">
                    <a:lumMod val="50000"/>
                  </a:schemeClr>
                </a:solidFill>
                <a:latin typeface="Times New Roman" pitchFamily="18" charset="0"/>
                <a:ea typeface="Times New Roman" pitchFamily="18" charset="0"/>
                <a:cs typeface="Times New Roman" pitchFamily="18" charset="0"/>
              </a:rPr>
              <a:t>Espaces naturels qui m</a:t>
            </a:r>
            <a:r>
              <a:rPr lang="fr-FR" sz="2800" b="1" dirty="0">
                <a:solidFill>
                  <a:schemeClr val="bg1">
                    <a:lumMod val="50000"/>
                  </a:schemeClr>
                </a:solidFill>
                <a:latin typeface="Cambria"/>
                <a:ea typeface="Times New Roman" pitchFamily="18" charset="0"/>
                <a:cs typeface="Times New Roman" pitchFamily="18" charset="0"/>
              </a:rPr>
              <a:t>é</a:t>
            </a:r>
            <a:r>
              <a:rPr lang="fr-FR" sz="2800" b="1" dirty="0">
                <a:solidFill>
                  <a:schemeClr val="bg1">
                    <a:lumMod val="50000"/>
                  </a:schemeClr>
                </a:solidFill>
                <a:latin typeface="Times New Roman" pitchFamily="18" charset="0"/>
                <a:ea typeface="Times New Roman" pitchFamily="18" charset="0"/>
                <a:cs typeface="Times New Roman" pitchFamily="18" charset="0"/>
              </a:rPr>
              <a:t>ritent d</a:t>
            </a:r>
            <a:r>
              <a:rPr lang="fr-FR" sz="2800" b="1" dirty="0">
                <a:solidFill>
                  <a:schemeClr val="bg1">
                    <a:lumMod val="50000"/>
                  </a:schemeClr>
                </a:solidFill>
                <a:latin typeface="Cambria"/>
                <a:ea typeface="Times New Roman" pitchFamily="18" charset="0"/>
                <a:cs typeface="Times New Roman" pitchFamily="18" charset="0"/>
              </a:rPr>
              <a:t>’</a:t>
            </a:r>
            <a:r>
              <a:rPr lang="fr-FR" sz="2800" b="1" dirty="0">
                <a:solidFill>
                  <a:schemeClr val="bg1">
                    <a:lumMod val="50000"/>
                  </a:schemeClr>
                </a:solidFill>
                <a:latin typeface="Times New Roman" pitchFamily="18" charset="0"/>
                <a:ea typeface="Times New Roman" pitchFamily="18" charset="0"/>
                <a:cs typeface="Times New Roman" pitchFamily="18" charset="0"/>
              </a:rPr>
              <a:t>être pr</a:t>
            </a:r>
            <a:r>
              <a:rPr lang="fr-FR" sz="2800" b="1" dirty="0">
                <a:solidFill>
                  <a:schemeClr val="bg1">
                    <a:lumMod val="50000"/>
                  </a:schemeClr>
                </a:solidFill>
                <a:latin typeface="Cambria"/>
                <a:ea typeface="Times New Roman" pitchFamily="18" charset="0"/>
                <a:cs typeface="Times New Roman" pitchFamily="18" charset="0"/>
              </a:rPr>
              <a:t>é</a:t>
            </a:r>
            <a:r>
              <a:rPr lang="fr-FR" sz="2800" b="1" dirty="0">
                <a:solidFill>
                  <a:schemeClr val="bg1">
                    <a:lumMod val="50000"/>
                  </a:schemeClr>
                </a:solidFill>
                <a:latin typeface="Times New Roman" pitchFamily="18" charset="0"/>
                <a:ea typeface="Times New Roman" pitchFamily="18" charset="0"/>
                <a:cs typeface="Times New Roman" pitchFamily="18" charset="0"/>
              </a:rPr>
              <a:t>serv</a:t>
            </a:r>
            <a:r>
              <a:rPr lang="fr-FR" sz="2800" b="1" dirty="0">
                <a:solidFill>
                  <a:schemeClr val="bg1">
                    <a:lumMod val="50000"/>
                  </a:schemeClr>
                </a:solidFill>
                <a:latin typeface="Cambria"/>
                <a:ea typeface="Times New Roman" pitchFamily="18" charset="0"/>
                <a:cs typeface="Times New Roman" pitchFamily="18" charset="0"/>
              </a:rPr>
              <a:t>é</a:t>
            </a:r>
            <a:r>
              <a:rPr lang="fr-FR" sz="2800" b="1" dirty="0">
                <a:solidFill>
                  <a:schemeClr val="bg1">
                    <a:lumMod val="50000"/>
                  </a:schemeClr>
                </a:solidFill>
                <a:latin typeface="Times New Roman" pitchFamily="18" charset="0"/>
                <a:ea typeface="Times New Roman" pitchFamily="18" charset="0"/>
                <a:cs typeface="Times New Roman" pitchFamily="18" charset="0"/>
              </a:rPr>
              <a:t>s de toute urbanisation et de tout am</a:t>
            </a:r>
            <a:r>
              <a:rPr lang="fr-FR" sz="2800" b="1" dirty="0">
                <a:solidFill>
                  <a:schemeClr val="bg1">
                    <a:lumMod val="50000"/>
                  </a:schemeClr>
                </a:solidFill>
                <a:latin typeface="Cambria"/>
                <a:ea typeface="Times New Roman" pitchFamily="18" charset="0"/>
                <a:cs typeface="Times New Roman" pitchFamily="18" charset="0"/>
              </a:rPr>
              <a:t>é</a:t>
            </a:r>
            <a:r>
              <a:rPr lang="fr-FR" sz="2800" b="1" dirty="0">
                <a:solidFill>
                  <a:schemeClr val="bg1">
                    <a:lumMod val="50000"/>
                  </a:schemeClr>
                </a:solidFill>
                <a:latin typeface="Times New Roman" pitchFamily="18" charset="0"/>
                <a:ea typeface="Times New Roman" pitchFamily="18" charset="0"/>
                <a:cs typeface="Times New Roman" pitchFamily="18" charset="0"/>
              </a:rPr>
              <a:t>nagement </a:t>
            </a:r>
            <a:endParaRPr lang="fr-FR" sz="2400" dirty="0">
              <a:solidFill>
                <a:schemeClr val="bg1">
                  <a:lumMod val="50000"/>
                </a:schemeClr>
              </a:solidFill>
              <a:latin typeface="Arial" pitchFamily="34" charset="0"/>
              <a:cs typeface="Arial" pitchFamily="34" charset="0"/>
            </a:endParaRPr>
          </a:p>
          <a:p>
            <a:pPr lvl="0" eaLnBrk="0" fontAlgn="base" hangingPunct="0">
              <a:spcBef>
                <a:spcPct val="0"/>
              </a:spcBef>
              <a:spcAft>
                <a:spcPct val="0"/>
              </a:spcAft>
              <a:buFontTx/>
              <a:buChar char="•"/>
              <a:tabLst>
                <a:tab pos="90488" algn="l"/>
              </a:tabLst>
            </a:pPr>
            <a:r>
              <a:rPr lang="fr-FR" sz="2800" b="1" dirty="0">
                <a:solidFill>
                  <a:schemeClr val="bg1">
                    <a:lumMod val="50000"/>
                  </a:schemeClr>
                </a:solidFill>
                <a:latin typeface="Times New Roman" pitchFamily="18" charset="0"/>
                <a:ea typeface="Times New Roman" pitchFamily="18" charset="0"/>
                <a:cs typeface="Times New Roman" pitchFamily="18" charset="0"/>
              </a:rPr>
              <a:t>Paysages marqu</a:t>
            </a:r>
            <a:r>
              <a:rPr lang="fr-FR" sz="2800" b="1" dirty="0">
                <a:solidFill>
                  <a:schemeClr val="bg1">
                    <a:lumMod val="50000"/>
                  </a:schemeClr>
                </a:solidFill>
                <a:latin typeface="Cambria"/>
                <a:ea typeface="Times New Roman" pitchFamily="18" charset="0"/>
                <a:cs typeface="Times New Roman" pitchFamily="18" charset="0"/>
              </a:rPr>
              <a:t>é</a:t>
            </a:r>
            <a:r>
              <a:rPr lang="fr-FR" sz="2800" b="1" dirty="0">
                <a:solidFill>
                  <a:schemeClr val="bg1">
                    <a:lumMod val="50000"/>
                  </a:schemeClr>
                </a:solidFill>
                <a:latin typeface="Times New Roman" pitchFamily="18" charset="0"/>
                <a:ea typeface="Times New Roman" pitchFamily="18" charset="0"/>
                <a:cs typeface="Times New Roman" pitchFamily="18" charset="0"/>
              </a:rPr>
              <a:t>s tant par leurs caract</a:t>
            </a:r>
            <a:r>
              <a:rPr lang="fr-FR" sz="2800" b="1" dirty="0">
                <a:solidFill>
                  <a:schemeClr val="bg1">
                    <a:lumMod val="50000"/>
                  </a:schemeClr>
                </a:solidFill>
                <a:latin typeface="Cambria"/>
                <a:ea typeface="Times New Roman" pitchFamily="18" charset="0"/>
                <a:cs typeface="Times New Roman" pitchFamily="18" charset="0"/>
              </a:rPr>
              <a:t>é</a:t>
            </a:r>
            <a:r>
              <a:rPr lang="fr-FR" sz="2800" b="1" dirty="0">
                <a:solidFill>
                  <a:schemeClr val="bg1">
                    <a:lumMod val="50000"/>
                  </a:schemeClr>
                </a:solidFill>
                <a:latin typeface="Times New Roman" pitchFamily="18" charset="0"/>
                <a:ea typeface="Times New Roman" pitchFamily="18" charset="0"/>
                <a:cs typeface="Times New Roman" pitchFamily="18" charset="0"/>
              </a:rPr>
              <a:t>ristiques naturelles que par l</a:t>
            </a:r>
            <a:r>
              <a:rPr lang="fr-FR" sz="2800" b="1" dirty="0">
                <a:solidFill>
                  <a:schemeClr val="bg1">
                    <a:lumMod val="50000"/>
                  </a:schemeClr>
                </a:solidFill>
                <a:latin typeface="Cambria"/>
                <a:ea typeface="Times New Roman" pitchFamily="18" charset="0"/>
                <a:cs typeface="Times New Roman" pitchFamily="18" charset="0"/>
              </a:rPr>
              <a:t>’</a:t>
            </a:r>
            <a:r>
              <a:rPr lang="fr-FR" sz="2800" b="1" dirty="0">
                <a:solidFill>
                  <a:schemeClr val="bg1">
                    <a:lumMod val="50000"/>
                  </a:schemeClr>
                </a:solidFill>
                <a:latin typeface="Times New Roman" pitchFamily="18" charset="0"/>
                <a:ea typeface="Times New Roman" pitchFamily="18" charset="0"/>
                <a:cs typeface="Times New Roman" pitchFamily="18" charset="0"/>
              </a:rPr>
              <a:t>empreinte de l</a:t>
            </a:r>
            <a:r>
              <a:rPr lang="fr-FR" sz="2800" b="1" dirty="0">
                <a:solidFill>
                  <a:schemeClr val="bg1">
                    <a:lumMod val="50000"/>
                  </a:schemeClr>
                </a:solidFill>
                <a:latin typeface="Cambria"/>
                <a:ea typeface="Times New Roman" pitchFamily="18" charset="0"/>
                <a:cs typeface="Times New Roman" pitchFamily="18" charset="0"/>
              </a:rPr>
              <a:t>’</a:t>
            </a:r>
            <a:r>
              <a:rPr lang="fr-FR" sz="2800" b="1" dirty="0">
                <a:solidFill>
                  <a:schemeClr val="bg1">
                    <a:lumMod val="50000"/>
                  </a:schemeClr>
                </a:solidFill>
                <a:latin typeface="Times New Roman" pitchFamily="18" charset="0"/>
                <a:ea typeface="Times New Roman" pitchFamily="18" charset="0"/>
                <a:cs typeface="Times New Roman" pitchFamily="18" charset="0"/>
              </a:rPr>
              <a:t>homme </a:t>
            </a:r>
            <a:endParaRPr lang="fr-FR" sz="2400" dirty="0">
              <a:solidFill>
                <a:schemeClr val="bg1">
                  <a:lumMod val="50000"/>
                </a:schemeClr>
              </a:solidFill>
              <a:latin typeface="Arial" pitchFamily="34" charset="0"/>
              <a:cs typeface="Arial" pitchFamily="34" charset="0"/>
            </a:endParaRPr>
          </a:p>
          <a:p>
            <a:pPr lvl="0" eaLnBrk="0" fontAlgn="base" hangingPunct="0">
              <a:spcBef>
                <a:spcPct val="0"/>
              </a:spcBef>
              <a:spcAft>
                <a:spcPct val="0"/>
              </a:spcAft>
              <a:buFontTx/>
              <a:buChar char="•"/>
              <a:tabLst>
                <a:tab pos="90488" algn="l"/>
              </a:tabLst>
            </a:pPr>
            <a:r>
              <a:rPr lang="fr-FR" sz="2800" b="1" dirty="0">
                <a:solidFill>
                  <a:schemeClr val="bg1">
                    <a:lumMod val="50000"/>
                  </a:schemeClr>
                </a:solidFill>
                <a:latin typeface="Times New Roman" pitchFamily="18" charset="0"/>
                <a:ea typeface="Times New Roman" pitchFamily="18" charset="0"/>
                <a:cs typeface="Times New Roman" pitchFamily="18" charset="0"/>
              </a:rPr>
              <a:t>Parcs et jardins </a:t>
            </a:r>
            <a:endParaRPr lang="fr-FR" sz="2400" dirty="0">
              <a:solidFill>
                <a:schemeClr val="bg1">
                  <a:lumMod val="50000"/>
                </a:schemeClr>
              </a:solidFill>
              <a:latin typeface="Arial" pitchFamily="34" charset="0"/>
              <a:cs typeface="Arial" pitchFamily="34" charset="0"/>
            </a:endParaRPr>
          </a:p>
          <a:p>
            <a:pPr lvl="0" eaLnBrk="0" fontAlgn="base" hangingPunct="0">
              <a:spcBef>
                <a:spcPct val="0"/>
              </a:spcBef>
              <a:spcAft>
                <a:spcPct val="0"/>
              </a:spcAft>
              <a:buFontTx/>
              <a:buChar char="•"/>
              <a:tabLst>
                <a:tab pos="90488" algn="l"/>
              </a:tabLst>
            </a:pPr>
            <a:r>
              <a:rPr lang="fr-FR" sz="3200" b="1" dirty="0">
                <a:solidFill>
                  <a:schemeClr val="bg1">
                    <a:lumMod val="50000"/>
                  </a:schemeClr>
                </a:solidFill>
                <a:latin typeface="Cambria"/>
                <a:ea typeface="Times New Roman" pitchFamily="18" charset="0"/>
                <a:cs typeface="Times New Roman" pitchFamily="18" charset="0"/>
              </a:rPr>
              <a:t>É</a:t>
            </a:r>
            <a:r>
              <a:rPr lang="fr-FR" sz="3200" b="1" dirty="0">
                <a:solidFill>
                  <a:schemeClr val="bg1">
                    <a:lumMod val="50000"/>
                  </a:schemeClr>
                </a:solidFill>
                <a:latin typeface="Times New Roman" pitchFamily="18" charset="0"/>
                <a:ea typeface="Times New Roman" pitchFamily="18" charset="0"/>
                <a:cs typeface="Times New Roman" pitchFamily="18" charset="0"/>
              </a:rPr>
              <a:t>crins paysagers des monuments et des ensembles monumentaux pour lesquels le p</a:t>
            </a:r>
            <a:r>
              <a:rPr lang="fr-FR" sz="3200" b="1" dirty="0">
                <a:solidFill>
                  <a:schemeClr val="bg1">
                    <a:lumMod val="50000"/>
                  </a:schemeClr>
                </a:solidFill>
                <a:latin typeface="Cambria"/>
                <a:ea typeface="Times New Roman" pitchFamily="18" charset="0"/>
                <a:cs typeface="Times New Roman" pitchFamily="18" charset="0"/>
              </a:rPr>
              <a:t>é</a:t>
            </a:r>
            <a:r>
              <a:rPr lang="fr-FR" sz="3200" b="1" dirty="0">
                <a:solidFill>
                  <a:schemeClr val="bg1">
                    <a:lumMod val="50000"/>
                  </a:schemeClr>
                </a:solidFill>
                <a:latin typeface="Times New Roman" pitchFamily="18" charset="0"/>
                <a:ea typeface="Times New Roman" pitchFamily="18" charset="0"/>
                <a:cs typeface="Times New Roman" pitchFamily="18" charset="0"/>
              </a:rPr>
              <a:t>rim</a:t>
            </a:r>
            <a:r>
              <a:rPr lang="fr-FR" sz="3200" b="1" dirty="0">
                <a:solidFill>
                  <a:schemeClr val="bg1">
                    <a:lumMod val="50000"/>
                  </a:schemeClr>
                </a:solidFill>
                <a:latin typeface="Cambria"/>
                <a:ea typeface="Times New Roman" pitchFamily="18" charset="0"/>
                <a:cs typeface="Times New Roman" pitchFamily="18" charset="0"/>
              </a:rPr>
              <a:t>è</a:t>
            </a:r>
            <a:r>
              <a:rPr lang="fr-FR" sz="3200" b="1" dirty="0">
                <a:solidFill>
                  <a:schemeClr val="bg1">
                    <a:lumMod val="50000"/>
                  </a:schemeClr>
                </a:solidFill>
                <a:latin typeface="Times New Roman" pitchFamily="18" charset="0"/>
                <a:ea typeface="Times New Roman" pitchFamily="18" charset="0"/>
                <a:cs typeface="Times New Roman" pitchFamily="18" charset="0"/>
              </a:rPr>
              <a:t>tre de protection pr</a:t>
            </a:r>
            <a:r>
              <a:rPr lang="fr-FR" sz="3200" b="1" dirty="0">
                <a:solidFill>
                  <a:schemeClr val="bg1">
                    <a:lumMod val="50000"/>
                  </a:schemeClr>
                </a:solidFill>
                <a:latin typeface="Cambria"/>
                <a:ea typeface="Times New Roman" pitchFamily="18" charset="0"/>
                <a:cs typeface="Times New Roman" pitchFamily="18" charset="0"/>
              </a:rPr>
              <a:t>é</a:t>
            </a:r>
            <a:r>
              <a:rPr lang="fr-FR" sz="3200" b="1" dirty="0">
                <a:solidFill>
                  <a:schemeClr val="bg1">
                    <a:lumMod val="50000"/>
                  </a:schemeClr>
                </a:solidFill>
                <a:latin typeface="Times New Roman" pitchFamily="18" charset="0"/>
                <a:ea typeface="Times New Roman" pitchFamily="18" charset="0"/>
                <a:cs typeface="Times New Roman" pitchFamily="18" charset="0"/>
              </a:rPr>
              <a:t>vu par la loi modifi</a:t>
            </a:r>
            <a:r>
              <a:rPr lang="fr-FR" sz="3200" b="1" dirty="0">
                <a:solidFill>
                  <a:schemeClr val="bg1">
                    <a:lumMod val="50000"/>
                  </a:schemeClr>
                </a:solidFill>
                <a:latin typeface="Cambria"/>
                <a:ea typeface="Times New Roman" pitchFamily="18" charset="0"/>
                <a:cs typeface="Times New Roman" pitchFamily="18" charset="0"/>
              </a:rPr>
              <a:t>é</a:t>
            </a:r>
            <a:r>
              <a:rPr lang="fr-FR" sz="3200" b="1" dirty="0">
                <a:solidFill>
                  <a:schemeClr val="bg1">
                    <a:lumMod val="50000"/>
                  </a:schemeClr>
                </a:solidFill>
                <a:latin typeface="Times New Roman" pitchFamily="18" charset="0"/>
                <a:ea typeface="Times New Roman" pitchFamily="18" charset="0"/>
                <a:cs typeface="Times New Roman" pitchFamily="18" charset="0"/>
              </a:rPr>
              <a:t>e du 31 d</a:t>
            </a:r>
            <a:r>
              <a:rPr lang="fr-FR" sz="3200" b="1" dirty="0">
                <a:solidFill>
                  <a:schemeClr val="bg1">
                    <a:lumMod val="50000"/>
                  </a:schemeClr>
                </a:solidFill>
                <a:latin typeface="Cambria"/>
                <a:ea typeface="Times New Roman" pitchFamily="18" charset="0"/>
                <a:cs typeface="Times New Roman" pitchFamily="18" charset="0"/>
              </a:rPr>
              <a:t>é</a:t>
            </a:r>
            <a:r>
              <a:rPr lang="fr-FR" sz="3200" b="1" dirty="0">
                <a:solidFill>
                  <a:schemeClr val="bg1">
                    <a:lumMod val="50000"/>
                  </a:schemeClr>
                </a:solidFill>
                <a:latin typeface="Times New Roman" pitchFamily="18" charset="0"/>
                <a:ea typeface="Times New Roman" pitchFamily="18" charset="0"/>
                <a:cs typeface="Times New Roman" pitchFamily="18" charset="0"/>
              </a:rPr>
              <a:t>cembre 1913 sur les monuments historiques est insuffisant. </a:t>
            </a:r>
            <a:endParaRPr lang="fr-FR" sz="4000" dirty="0">
              <a:solidFill>
                <a:schemeClr val="bg1">
                  <a:lumMod val="50000"/>
                </a:schemeClr>
              </a:solidFill>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90488" algn="l"/>
              </a:tabLst>
            </a:pPr>
            <a:r>
              <a:rPr kumimoji="0" lang="fr-FR" sz="3200" b="1" i="0" u="none" strike="noStrike" cap="none" normalizeH="0" baseline="0" dirty="0">
                <a:ln>
                  <a:noFill/>
                </a:ln>
                <a:solidFill>
                  <a:schemeClr val="bg1">
                    <a:lumMod val="50000"/>
                  </a:schemeClr>
                </a:solidFill>
                <a:effectLst/>
                <a:latin typeface="Times New Roman" pitchFamily="18" charset="0"/>
                <a:ea typeface="Times New Roman" pitchFamily="18" charset="0"/>
                <a:cs typeface="Times New Roman" pitchFamily="18" charset="0"/>
              </a:rPr>
              <a:t> </a:t>
            </a:r>
            <a:endParaRPr kumimoji="0" lang="fr-FR" sz="40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2769">
                                            <p:txEl>
                                              <p:pRg st="0" end="0"/>
                                            </p:txEl>
                                          </p:spTgt>
                                        </p:tgtEl>
                                        <p:attrNameLst>
                                          <p:attrName>style.visibility</p:attrName>
                                        </p:attrNameLst>
                                      </p:cBhvr>
                                      <p:to>
                                        <p:strVal val="visible"/>
                                      </p:to>
                                    </p:set>
                                    <p:anim calcmode="lin" valueType="num">
                                      <p:cBhvr>
                                        <p:cTn id="7" dur="500" fill="hold"/>
                                        <p:tgtEl>
                                          <p:spTgt spid="3276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769">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276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76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7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0" y="0"/>
            <a:ext cx="8737007"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Blip>
                <a:blip r:embed="rId2"/>
              </a:buBlip>
              <a:tabLst/>
            </a:pPr>
            <a:r>
              <a:rPr lang="fr-FR" sz="4400" b="1" dirty="0">
                <a:solidFill>
                  <a:schemeClr val="bg1">
                    <a:lumMod val="50000"/>
                  </a:schemeClr>
                </a:solidFill>
                <a:latin typeface="Times New Roman" pitchFamily="18" charset="0"/>
                <a:ea typeface="Calibri" pitchFamily="34" charset="0"/>
                <a:cs typeface="Times New Roman" pitchFamily="18" charset="0"/>
              </a:rPr>
              <a:t>   </a:t>
            </a:r>
            <a:r>
              <a:rPr kumimoji="0" lang="fr-FR" sz="44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a:t>
            </a:r>
            <a:r>
              <a:rPr kumimoji="0" lang="fr-FR" sz="4400" b="1" i="0" u="sng" strike="noStrike" cap="none" normalizeH="0" baseline="0" dirty="0">
                <a:ln>
                  <a:noFill/>
                </a:ln>
                <a:solidFill>
                  <a:schemeClr val="tx1">
                    <a:lumMod val="75000"/>
                  </a:schemeClr>
                </a:solidFill>
                <a:effectLst/>
                <a:latin typeface="Times New Roman" pitchFamily="18" charset="0"/>
                <a:ea typeface="Calibri" pitchFamily="34" charset="0"/>
                <a:cs typeface="Times New Roman" pitchFamily="18" charset="0"/>
              </a:rPr>
              <a:t>Les Parcs</a:t>
            </a:r>
            <a:r>
              <a:rPr kumimoji="0" lang="fr-FR" sz="4400" b="1" i="0" u="sng" strike="noStrike" cap="none" normalizeH="0" baseline="0" dirty="0">
                <a:ln>
                  <a:noFill/>
                </a:ln>
                <a:solidFill>
                  <a:schemeClr val="tx1">
                    <a:lumMod val="75000"/>
                  </a:schemeClr>
                </a:solidFill>
                <a:effectLst/>
                <a:latin typeface="Calibri"/>
                <a:ea typeface="Calibri" pitchFamily="34" charset="0"/>
                <a:cs typeface="Times New Roman" pitchFamily="18" charset="0"/>
              </a:rPr>
              <a:t> </a:t>
            </a:r>
            <a:r>
              <a:rPr kumimoji="0" lang="fr-FR" sz="4400" b="1" i="0" u="sng" strike="noStrike" cap="none" normalizeH="0" baseline="0" dirty="0">
                <a:ln>
                  <a:noFill/>
                </a:ln>
                <a:solidFill>
                  <a:schemeClr val="tx1">
                    <a:lumMod val="75000"/>
                  </a:schemeClr>
                </a:solidFill>
                <a:effectLst/>
                <a:latin typeface="Times New Roman" pitchFamily="18" charset="0"/>
                <a:ea typeface="Calibri" pitchFamily="34" charset="0"/>
                <a:cs typeface="Times New Roman" pitchFamily="18" charset="0"/>
              </a:rPr>
              <a:t>Naturels Nationaux</a:t>
            </a:r>
            <a:r>
              <a:rPr kumimoji="0" lang="fr-FR" sz="4400" b="1" i="0" u="sng" strike="noStrike" cap="none" normalizeH="0" baseline="0" dirty="0">
                <a:ln>
                  <a:noFill/>
                </a:ln>
                <a:solidFill>
                  <a:schemeClr val="tx1">
                    <a:lumMod val="75000"/>
                  </a:schemeClr>
                </a:solidFill>
                <a:effectLst/>
                <a:latin typeface="Calibri"/>
                <a:ea typeface="Calibri" pitchFamily="34" charset="0"/>
                <a:cs typeface="Times New Roman" pitchFamily="18" charset="0"/>
              </a:rPr>
              <a:t> </a:t>
            </a:r>
            <a:r>
              <a:rPr kumimoji="0" lang="fr-FR" sz="4400" b="1" i="0" u="sng" strike="noStrike" cap="none" normalizeH="0" baseline="0" dirty="0">
                <a:ln>
                  <a:noFill/>
                </a:ln>
                <a:solidFill>
                  <a:schemeClr val="tx1">
                    <a:lumMod val="75000"/>
                  </a:schemeClr>
                </a:solidFill>
                <a:effectLst/>
                <a:latin typeface="Times New Roman" pitchFamily="18" charset="0"/>
                <a:ea typeface="Calibri" pitchFamily="34" charset="0"/>
                <a:cs typeface="Times New Roman" pitchFamily="18" charset="0"/>
              </a:rPr>
              <a:t>:</a:t>
            </a:r>
            <a:endParaRPr kumimoji="0" lang="fr-FR" sz="4800" b="0" i="0" u="sng" strike="noStrike" cap="none" normalizeH="0" baseline="0" dirty="0">
              <a:ln>
                <a:noFill/>
              </a:ln>
              <a:solidFill>
                <a:schemeClr val="tx1">
                  <a:lumMod val="75000"/>
                </a:schemeClr>
              </a:solidFill>
              <a:effectLst/>
              <a:latin typeface="Arial" pitchFamily="34" charset="0"/>
              <a:cs typeface="Arial" pitchFamily="34" charset="0"/>
            </a:endParaRPr>
          </a:p>
        </p:txBody>
      </p:sp>
      <p:sp>
        <p:nvSpPr>
          <p:cNvPr id="31746" name="Rectangle 2"/>
          <p:cNvSpPr>
            <a:spLocks noChangeArrowheads="1"/>
          </p:cNvSpPr>
          <p:nvPr/>
        </p:nvSpPr>
        <p:spPr bwMode="auto">
          <a:xfrm>
            <a:off x="0" y="857232"/>
            <a:ext cx="91440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L</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objectif de ces parcs est de pr</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server les milieux naturels qui ont un int</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rêt particulier contre la d</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gradation naturelle et les interventions artificielles. Les activit</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int</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rieur du parc sont donc soumises </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des r</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è</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gles tr</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è</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strictes. N</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anmoins, ces parcs nationaux sont entour</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d</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une zone p</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riph</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rique qui permet l</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accueil du public. Le parc proprement dit correspond en fait </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la zone centrale. De plus, une partie de la zone centrale peut être class</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 en </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serve int</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grale</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endParaRPr kumimoji="0" lang="fr-FR" sz="20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Les parcs nationaux connaissent un v</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ritable succ</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è</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visible par leur forte fr</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quentation, n</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anmoins, c</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est cette même pression touristique qui est </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a:t>
            </a:r>
            <a:r>
              <a:rPr kumimoji="0" lang="fr-FR" sz="28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8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origine de ses limites</a:t>
            </a:r>
            <a:endParaRPr kumimoji="0" lang="fr-FR" sz="36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0"/>
            <a:ext cx="7419403"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Blip>
                <a:blip r:embed="rId2"/>
              </a:buBlip>
              <a:tabLst/>
            </a:pPr>
            <a:r>
              <a:rPr kumimoji="0" lang="fr-FR" sz="4000" b="1" i="0" u="sng" strike="noStrike" cap="none" normalizeH="0" baseline="0" dirty="0">
                <a:ln>
                  <a:noFill/>
                </a:ln>
                <a:solidFill>
                  <a:schemeClr val="tx1">
                    <a:lumMod val="75000"/>
                  </a:schemeClr>
                </a:solidFill>
                <a:effectLst/>
                <a:latin typeface="Times New Roman" pitchFamily="18" charset="0"/>
                <a:ea typeface="Calibri" pitchFamily="34" charset="0"/>
                <a:cs typeface="Times New Roman" pitchFamily="18" charset="0"/>
              </a:rPr>
              <a:t>Les Parcs Naturels R</a:t>
            </a:r>
            <a:r>
              <a:rPr kumimoji="0" lang="fr-FR" sz="4000" b="1" i="0" u="sng" strike="noStrike" cap="none" normalizeH="0" baseline="0" dirty="0">
                <a:ln>
                  <a:noFill/>
                </a:ln>
                <a:solidFill>
                  <a:schemeClr val="tx1">
                    <a:lumMod val="75000"/>
                  </a:schemeClr>
                </a:solidFill>
                <a:effectLst/>
                <a:latin typeface="Calibri"/>
                <a:ea typeface="Calibri" pitchFamily="34" charset="0"/>
                <a:cs typeface="Times New Roman" pitchFamily="18" charset="0"/>
              </a:rPr>
              <a:t>é</a:t>
            </a:r>
            <a:r>
              <a:rPr kumimoji="0" lang="fr-FR" sz="4000" b="1" i="0" u="sng" strike="noStrike" cap="none" normalizeH="0" baseline="0" dirty="0">
                <a:ln>
                  <a:noFill/>
                </a:ln>
                <a:solidFill>
                  <a:schemeClr val="tx1">
                    <a:lumMod val="75000"/>
                  </a:schemeClr>
                </a:solidFill>
                <a:effectLst/>
                <a:latin typeface="Times New Roman" pitchFamily="18" charset="0"/>
                <a:ea typeface="Calibri" pitchFamily="34" charset="0"/>
                <a:cs typeface="Times New Roman" pitchFamily="18" charset="0"/>
              </a:rPr>
              <a:t>gionaux</a:t>
            </a:r>
            <a:r>
              <a:rPr kumimoji="0" lang="fr-FR" sz="4000" b="1" i="0" u="sng" strike="noStrike" cap="none" normalizeH="0" baseline="0" dirty="0">
                <a:ln>
                  <a:noFill/>
                </a:ln>
                <a:solidFill>
                  <a:schemeClr val="tx1">
                    <a:lumMod val="75000"/>
                  </a:schemeClr>
                </a:solidFill>
                <a:effectLst/>
                <a:latin typeface="Calibri"/>
                <a:ea typeface="Calibri" pitchFamily="34" charset="0"/>
                <a:cs typeface="Times New Roman" pitchFamily="18" charset="0"/>
              </a:rPr>
              <a:t> </a:t>
            </a:r>
            <a:r>
              <a:rPr kumimoji="0" lang="fr-FR" sz="4000" b="1" i="0" u="sng" strike="noStrike" cap="none" normalizeH="0" baseline="0" dirty="0">
                <a:ln>
                  <a:noFill/>
                </a:ln>
                <a:solidFill>
                  <a:schemeClr val="tx1">
                    <a:lumMod val="50000"/>
                  </a:schemeClr>
                </a:solidFill>
                <a:effectLst/>
                <a:latin typeface="Times New Roman" pitchFamily="18" charset="0"/>
                <a:ea typeface="Calibri" pitchFamily="34" charset="0"/>
                <a:cs typeface="Times New Roman" pitchFamily="18" charset="0"/>
              </a:rPr>
              <a:t>:</a:t>
            </a:r>
            <a:endParaRPr kumimoji="0" lang="fr-FR" sz="4400" b="0" i="0" u="sng" strike="noStrike" cap="none" normalizeH="0" baseline="0" dirty="0">
              <a:ln>
                <a:noFill/>
              </a:ln>
              <a:solidFill>
                <a:schemeClr val="tx1">
                  <a:lumMod val="50000"/>
                </a:schemeClr>
              </a:solidFill>
              <a:effectLst/>
              <a:latin typeface="Arial" pitchFamily="34" charset="0"/>
              <a:cs typeface="Arial" pitchFamily="34" charset="0"/>
            </a:endParaRPr>
          </a:p>
        </p:txBody>
      </p:sp>
      <p:sp>
        <p:nvSpPr>
          <p:cNvPr id="30722" name="Rectangle 2"/>
          <p:cNvSpPr>
            <a:spLocks noChangeArrowheads="1"/>
          </p:cNvSpPr>
          <p:nvPr/>
        </p:nvSpPr>
        <p:spPr bwMode="auto">
          <a:xfrm>
            <a:off x="0" y="1500174"/>
            <a:ext cx="91440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r>
              <a:rPr kumimoji="0" lang="fr-FR"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Les Parcs Naturels R</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gionaux sont cr</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s par le d</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cret du 1</a:t>
            </a:r>
            <a:r>
              <a:rPr kumimoji="0" lang="fr-FR" sz="2000" b="1" i="0" u="none" strike="noStrike" cap="none" normalizeH="0" baseline="30000" dirty="0">
                <a:ln>
                  <a:noFill/>
                </a:ln>
                <a:solidFill>
                  <a:schemeClr val="bg1">
                    <a:lumMod val="50000"/>
                  </a:schemeClr>
                </a:solidFill>
                <a:effectLst/>
                <a:latin typeface="Times New Roman" pitchFamily="18" charset="0"/>
                <a:ea typeface="Calibri" pitchFamily="34" charset="0"/>
                <a:cs typeface="Times New Roman" pitchFamily="18" charset="0"/>
              </a:rPr>
              <a:t>er</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mars 1967 (depuis, plusieurs autres d</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crets de lois ont compl</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t</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ce premier d</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cret). Ils se cr</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ent sur </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un territoire au patrimoine naturel et culturel riche mais </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quilibre fragile et menac</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 »</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a:t>
            </a:r>
            <a:endParaRPr kumimoji="0" lang="fr-FR" sz="16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Contrairement aux parcs nationaux, leur objectif est double au travers d</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une conciliation entre d</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veloppement </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conomique et conservation des milieux. En effet, la cr</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ation d</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un Parc Naturel R</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gional a pour mission</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de :</a:t>
            </a:r>
            <a:endParaRPr kumimoji="0" lang="fr-FR" sz="16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tabLst>
                <a:tab pos="457200" algn="l"/>
              </a:tabLst>
            </a:pP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1/  prot</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ger le patrimoine naturel et paysager</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t>
            </a:r>
            <a:endParaRPr kumimoji="0" lang="fr-FR" sz="16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tabLst>
                <a:tab pos="457200" algn="l"/>
              </a:tabLst>
            </a:pP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2/  contribuer </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l</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am</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nagement du territoire</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t>
            </a:r>
            <a:endParaRPr kumimoji="0" lang="fr-FR" sz="16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tabLst>
                <a:tab pos="457200" algn="l"/>
              </a:tabLst>
            </a:pP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3/  favoriser le d</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veloppement </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conomique, social et culturel</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et de la qualit</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de la vie;</a:t>
            </a:r>
            <a:endParaRPr kumimoji="0" lang="fr-FR" sz="16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tabLst>
                <a:tab pos="457200" algn="l"/>
              </a:tabLst>
            </a:pP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4/ assurer l</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accueil, l</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ducation et l</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information au public</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 </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t>
            </a:r>
            <a:endParaRPr kumimoji="0" lang="fr-FR" sz="1600" b="0" i="0" u="none" strike="noStrike" cap="none" normalizeH="0" baseline="0" dirty="0">
              <a:ln>
                <a:noFill/>
              </a:ln>
              <a:solidFill>
                <a:schemeClr val="bg1">
                  <a:lumMod val="50000"/>
                </a:schemeClr>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tabLst>
                <a:tab pos="457200" algn="l"/>
              </a:tabLst>
            </a:pP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5/ r</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aliser des actions exp</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é</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rimentales ou exemplaires dans ces domaines et            de contribuer </a:t>
            </a:r>
            <a:r>
              <a:rPr kumimoji="0" lang="fr-FR" sz="2000" b="1" i="0" u="none" strike="noStrike" cap="none" normalizeH="0" baseline="0" dirty="0">
                <a:ln>
                  <a:noFill/>
                </a:ln>
                <a:solidFill>
                  <a:schemeClr val="bg1">
                    <a:lumMod val="50000"/>
                  </a:schemeClr>
                </a:solidFill>
                <a:effectLst/>
                <a:latin typeface="Calibri"/>
                <a:ea typeface="Calibri" pitchFamily="34" charset="0"/>
                <a:cs typeface="Times New Roman" pitchFamily="18" charset="0"/>
              </a:rPr>
              <a:t>à</a:t>
            </a:r>
            <a:r>
              <a:rPr kumimoji="0" lang="fr-FR" sz="2000" b="1" i="0" u="none" strike="noStrike" cap="none" normalizeH="0" baseline="0" dirty="0">
                <a:ln>
                  <a:noFill/>
                </a:ln>
                <a:solidFill>
                  <a:schemeClr val="bg1">
                    <a:lumMod val="50000"/>
                  </a:schemeClr>
                </a:solidFill>
                <a:effectLst/>
                <a:latin typeface="Times New Roman" pitchFamily="18" charset="0"/>
                <a:ea typeface="Calibri" pitchFamily="34" charset="0"/>
                <a:cs typeface="Times New Roman" pitchFamily="18" charset="0"/>
              </a:rPr>
              <a:t> des programmes de recherche. </a:t>
            </a:r>
            <a:endParaRPr kumimoji="0" lang="fr-FR" sz="2800" b="0" i="0" u="none" strike="noStrike" cap="none" normalizeH="0" baseline="0" dirty="0">
              <a:ln>
                <a:noFill/>
              </a:ln>
              <a:solidFill>
                <a:schemeClr val="bg1">
                  <a:lumMod val="50000"/>
                </a:schemeClr>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Personnalisé 33">
      <a:dk1>
        <a:sysClr val="windowText" lastClr="000000"/>
      </a:dk1>
      <a:lt1>
        <a:sysClr val="window" lastClr="FFFFFF"/>
      </a:lt1>
      <a:dk2>
        <a:srgbClr val="FF66FF"/>
      </a:dk2>
      <a:lt2>
        <a:srgbClr val="F4E7ED"/>
      </a:lt2>
      <a:accent1>
        <a:srgbClr val="D8D8D8"/>
      </a:accent1>
      <a:accent2>
        <a:srgbClr val="A24A73"/>
      </a:accent2>
      <a:accent3>
        <a:srgbClr val="DE6C36"/>
      </a:accent3>
      <a:accent4>
        <a:srgbClr val="F9B639"/>
      </a:accent4>
      <a:accent5>
        <a:srgbClr val="DE9306"/>
      </a:accent5>
      <a:accent6>
        <a:srgbClr val="FA8D3D"/>
      </a:accent6>
      <a:hlink>
        <a:srgbClr val="FFDE66"/>
      </a:hlink>
      <a:folHlink>
        <a:srgbClr val="E2A7C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328</TotalTime>
  <Words>1015</Words>
  <Application>Microsoft Office PowerPoint</Application>
  <PresentationFormat>Affichage à l'écran (4:3)</PresentationFormat>
  <Paragraphs>107</Paragraphs>
  <Slides>33</Slides>
  <Notes>0</Notes>
  <HiddenSlides>0</HiddenSlides>
  <MMClips>0</MMClips>
  <ScaleCrop>false</ScaleCrop>
  <HeadingPairs>
    <vt:vector size="4" baseType="variant">
      <vt:variant>
        <vt:lpstr>Thème</vt:lpstr>
      </vt:variant>
      <vt:variant>
        <vt:i4>1</vt:i4>
      </vt:variant>
      <vt:variant>
        <vt:lpstr>Titres des diapositives</vt:lpstr>
      </vt:variant>
      <vt:variant>
        <vt:i4>33</vt:i4>
      </vt:variant>
    </vt:vector>
  </HeadingPairs>
  <TitlesOfParts>
    <vt:vector size="34" baseType="lpstr">
      <vt:lpstr>Apex</vt:lpstr>
      <vt:lpstr> Université Mentouri Constantine    Faculté des Sciences de la Terre, de la Géographie et de                       L’Aménagement du territoire</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DIKRA</dc:creator>
  <cp:lastModifiedBy>DIKRA</cp:lastModifiedBy>
  <cp:revision>35</cp:revision>
  <dcterms:created xsi:type="dcterms:W3CDTF">2011-01-30T15:58:03Z</dcterms:created>
  <dcterms:modified xsi:type="dcterms:W3CDTF">2011-02-25T11:06:31Z</dcterms:modified>
</cp:coreProperties>
</file>