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0"/>
  </p:notesMasterIdLst>
  <p:sldIdLst>
    <p:sldId id="259" r:id="rId2"/>
    <p:sldId id="260" r:id="rId3"/>
    <p:sldId id="699" r:id="rId4"/>
    <p:sldId id="725" r:id="rId5"/>
    <p:sldId id="726" r:id="rId6"/>
    <p:sldId id="727" r:id="rId7"/>
    <p:sldId id="728" r:id="rId8"/>
    <p:sldId id="729" r:id="rId9"/>
    <p:sldId id="730" r:id="rId10"/>
    <p:sldId id="731" r:id="rId11"/>
    <p:sldId id="732" r:id="rId12"/>
    <p:sldId id="733" r:id="rId13"/>
    <p:sldId id="734" r:id="rId14"/>
    <p:sldId id="736" r:id="rId15"/>
    <p:sldId id="735" r:id="rId16"/>
    <p:sldId id="737" r:id="rId17"/>
    <p:sldId id="281" r:id="rId18"/>
    <p:sldId id="379" r:id="rId19"/>
  </p:sldIdLst>
  <p:sldSz cx="9144000" cy="6858000" type="screen4x3"/>
  <p:notesSz cx="6858000" cy="9144000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FFFF99"/>
    <a:srgbClr val="004C00"/>
    <a:srgbClr val="006600"/>
    <a:srgbClr val="FFFFCC"/>
    <a:srgbClr val="FF0066"/>
    <a:srgbClr val="FFCCFF"/>
    <a:srgbClr val="99FF99"/>
    <a:srgbClr val="003300"/>
    <a:srgbClr val="008000"/>
  </p:clrMru>
</p:presentationPr>
</file>

<file path=ppt/tableStyles.xml><?xml version="1.0" encoding="utf-8"?>
<a:tblStyleLst xmlns:a="http://schemas.openxmlformats.org/drawingml/2006/main" def="{5C22544A-7EE6-4342-B048-85BDC9FD1C3A}">
  <a:tblStyle styleId="{1FECB4D8-DB02-4DC6-A0A2-4F2EBAE1DC90}" styleName="نمط متوسط 1 - تمييز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8799B23B-EC83-4686-B30A-512413B5E67A}" styleName="نمط فاتح 3 - تمييز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24" autoAdjust="0"/>
  </p:normalViewPr>
  <p:slideViewPr>
    <p:cSldViewPr>
      <p:cViewPr varScale="1">
        <p:scale>
          <a:sx n="65" d="100"/>
          <a:sy n="65" d="100"/>
        </p:scale>
        <p:origin x="-14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01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42A2387-CCBF-4015-8D6F-29001AB95501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238BFB6-825D-4720-B140-7D032CE34C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7D6E23-1596-4234-905B-6284ACA992AE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778E2-7188-4BB7-A85C-FFC0257D38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1E56A-0E5A-4372-9440-62F7C7F65523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5BA41-50AC-47D3-9EA3-E82A800EB2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6DCD0-8BD1-4E69-B18C-6376C1AD33FB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E2E7A-9FE0-4748-B814-23359DF670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382F1-0C72-4881-8C72-1C91944545E5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39AED-8054-4715-89B9-A601C3294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6B3001-5BB7-4C18-B104-6ECB7CC59D2D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BA3BA-6337-4ADB-9EB1-07E5DC73E9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E7086-7E90-4BC9-818D-0BE76ADC727B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62739-B495-43FF-B41B-1AE0021C63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EC410-2B30-4D8D-B99F-BDC1124E2E4E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4F44A-EDA2-478A-BEAE-2E4C56C277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67512-EB83-444F-B01A-02ACB1AFA747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F460A-2AED-4F67-ACB7-5BB05873FA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163B3-35D1-462E-AC3A-0E1E596C9FB3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5F14C-A115-4E40-83ED-04DE2116A6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9A895-052E-4B0E-AB9A-52E816E60C27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A0F6D-E0B1-437E-9F5E-C4C32326D9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5CC9B-5BF3-4176-BA7A-4294760739A4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E2C3B-07F6-4578-BDA6-AE6B009445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86F9533-85BB-4C83-A2ED-F1BAE100593D}" type="datetimeFigureOut">
              <a:rPr lang="en-US"/>
              <a:pPr>
                <a:defRPr/>
              </a:pPr>
              <a:t>12/20/2010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24117B7-B92F-4120-9991-E26FDF2257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hmad\Desktop\علم العقاقير-ايبلا- سنة ثانية\الجلسة 1 عقاقير\herb-gree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1916832"/>
            <a:ext cx="1728192" cy="1431930"/>
          </a:xfrm>
          <a:prstGeom prst="rect">
            <a:avLst/>
          </a:prstGeom>
          <a:noFill/>
        </p:spPr>
      </p:pic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E7"/>
              </a:clrFrom>
              <a:clrTo>
                <a:srgbClr val="FFFFE7">
                  <a:alpha val="0"/>
                </a:srgbClr>
              </a:clrTo>
            </a:clrChange>
          </a:blip>
          <a:srcRect l="1855" t="67383" r="20703" b="18945"/>
          <a:stretch>
            <a:fillRect/>
          </a:stretch>
        </p:blipFill>
        <p:spPr bwMode="auto">
          <a:xfrm>
            <a:off x="0" y="5902325"/>
            <a:ext cx="91440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E7"/>
              </a:clrFrom>
              <a:clrTo>
                <a:srgbClr val="FFFFE7">
                  <a:alpha val="0"/>
                </a:srgbClr>
              </a:clrTo>
            </a:clrChange>
          </a:blip>
          <a:srcRect l="20703" t="18945" r="1855" b="67383"/>
          <a:stretch>
            <a:fillRect/>
          </a:stretch>
        </p:blipFill>
        <p:spPr bwMode="auto">
          <a:xfrm>
            <a:off x="0" y="0"/>
            <a:ext cx="91440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مستطيل مستدير الزوايا 5"/>
          <p:cNvSpPr/>
          <p:nvPr/>
        </p:nvSpPr>
        <p:spPr>
          <a:xfrm>
            <a:off x="0" y="2348880"/>
            <a:ext cx="9144000" cy="86409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ar-SY" sz="36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الجلسة العملية </a:t>
            </a:r>
            <a:r>
              <a:rPr lang="ar-SY" sz="36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الرابعة عشر</a:t>
            </a:r>
            <a:endParaRPr lang="ar-SY" sz="3600" dirty="0" smtClean="0">
              <a:solidFill>
                <a:schemeClr val="tx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3" name="مستطيل مستدير الزوايا 12"/>
          <p:cNvSpPr/>
          <p:nvPr/>
        </p:nvSpPr>
        <p:spPr>
          <a:xfrm>
            <a:off x="1475656" y="3571876"/>
            <a:ext cx="6264696" cy="2089372"/>
          </a:xfrm>
          <a:prstGeom prst="roundRect">
            <a:avLst/>
          </a:prstGeom>
          <a:solidFill>
            <a:srgbClr val="FFFFCC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ar-SY" sz="3200" b="1" dirty="0" smtClean="0">
                <a:solidFill>
                  <a:srgbClr val="004C00"/>
                </a:solidFill>
                <a:cs typeface="Traditional Arabic" pitchFamily="2" charset="-78"/>
              </a:rPr>
              <a:t>النباتات الطبية التي قسمها المستخدم: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Y" sz="5400" b="1" dirty="0" smtClean="0">
                <a:solidFill>
                  <a:srgbClr val="004C00"/>
                </a:solidFill>
                <a:cs typeface="Traditional Arabic" pitchFamily="2" charset="-78"/>
              </a:rPr>
              <a:t>الثمار </a:t>
            </a:r>
            <a:r>
              <a:rPr lang="en-US" sz="5400" b="1" dirty="0" smtClean="0">
                <a:solidFill>
                  <a:srgbClr val="004C00"/>
                </a:solidFill>
                <a:cs typeface="Traditional Arabic" pitchFamily="2" charset="-78"/>
              </a:rPr>
              <a:t>Fruits</a:t>
            </a:r>
            <a:r>
              <a:rPr lang="ar-SY" sz="5400" b="1" dirty="0" smtClean="0">
                <a:solidFill>
                  <a:srgbClr val="004C00"/>
                </a:solidFill>
                <a:cs typeface="Traditional Arabic" pitchFamily="2" charset="-78"/>
              </a:rPr>
              <a:t>   </a:t>
            </a:r>
            <a:r>
              <a:rPr lang="ar-SY" sz="5400" b="1" u="sng" dirty="0" smtClean="0">
                <a:solidFill>
                  <a:srgbClr val="004C00"/>
                </a:solidFill>
                <a:cs typeface="Traditional Arabic" pitchFamily="2" charset="-78"/>
              </a:rPr>
              <a:t>(تتمة)</a:t>
            </a:r>
            <a:endParaRPr lang="en-US" sz="5400" b="1" u="sng" dirty="0" smtClean="0">
              <a:solidFill>
                <a:srgbClr val="004C00"/>
              </a:solidFill>
              <a:cs typeface="Traditional Arabic" pitchFamily="2" charset="-78"/>
            </a:endParaRPr>
          </a:p>
        </p:txBody>
      </p:sp>
      <p:sp>
        <p:nvSpPr>
          <p:cNvPr id="14" name="مستطيل مستدير الزوايا 13"/>
          <p:cNvSpPr/>
          <p:nvPr/>
        </p:nvSpPr>
        <p:spPr>
          <a:xfrm>
            <a:off x="0" y="476672"/>
            <a:ext cx="9144000" cy="185737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Y" sz="24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      </a:t>
            </a:r>
            <a:r>
              <a:rPr lang="en-US" sz="24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ar-SA" sz="24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    </a:t>
            </a:r>
            <a:r>
              <a:rPr lang="ar-SA" sz="24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كلية الصيدلة             </a:t>
            </a:r>
            <a:r>
              <a:rPr lang="ar-SY" sz="24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                         </a:t>
            </a:r>
            <a:r>
              <a:rPr lang="ar-SA" sz="24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                    </a:t>
            </a:r>
            <a:r>
              <a:rPr lang="en-US" sz="24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  </a:t>
            </a:r>
            <a:r>
              <a:rPr lang="ar-SA" sz="24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  المستوى الثاني</a:t>
            </a:r>
            <a:endParaRPr lang="en-US" sz="2400" dirty="0" smtClean="0">
              <a:solidFill>
                <a:schemeClr val="tx1"/>
              </a:solidFill>
              <a:latin typeface="Andalus" pitchFamily="18" charset="-78"/>
              <a:cs typeface="Andalus" pitchFamily="18" charset="-7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   </a:t>
            </a:r>
            <a:r>
              <a:rPr lang="ar-SA" sz="24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علم العقاقير- الجزء العملي         </a:t>
            </a:r>
            <a:r>
              <a:rPr lang="ar-SY" sz="24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              </a:t>
            </a:r>
            <a:r>
              <a:rPr lang="ar-SA" sz="24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  </a:t>
            </a:r>
            <a:r>
              <a:rPr lang="en-US" sz="24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           </a:t>
            </a:r>
            <a:r>
              <a:rPr lang="ar-SA" sz="24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                </a:t>
            </a:r>
            <a:r>
              <a:rPr lang="en-US" sz="24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    </a:t>
            </a:r>
            <a:r>
              <a:rPr lang="ar-SA" sz="24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الفصل الأول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                                                 </a:t>
            </a:r>
            <a:r>
              <a:rPr lang="en-US" sz="2400" dirty="0" err="1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pharmacognosy</a:t>
            </a:r>
            <a:r>
              <a:rPr lang="en-US" sz="24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    </a:t>
            </a:r>
            <a:r>
              <a:rPr lang="ar-SY" sz="24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    </a:t>
            </a:r>
            <a:r>
              <a:rPr lang="ar-SA" sz="24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العام الجامعي 2010-2011</a:t>
            </a:r>
            <a:endParaRPr lang="ar-SA" sz="2400" dirty="0">
              <a:solidFill>
                <a:schemeClr val="tx1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1026" name="صورة 1" descr="إيبلا شعار"/>
          <p:cNvPicPr>
            <a:picLocks noChangeArrowheads="1"/>
          </p:cNvPicPr>
          <p:nvPr/>
        </p:nvPicPr>
        <p:blipFill>
          <a:blip r:embed="rId5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r="-75" b="-73"/>
          <a:stretch>
            <a:fillRect/>
          </a:stretch>
        </p:blipFill>
        <p:spPr bwMode="auto">
          <a:xfrm>
            <a:off x="3684681" y="620688"/>
            <a:ext cx="1607399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E7"/>
              </a:clrFrom>
              <a:clrTo>
                <a:srgbClr val="FFFFE7">
                  <a:alpha val="0"/>
                </a:srgbClr>
              </a:clrTo>
            </a:clrChange>
          </a:blip>
          <a:srcRect l="1855" t="18945" r="20703" b="69809"/>
          <a:stretch>
            <a:fillRect/>
          </a:stretch>
        </p:blipFill>
        <p:spPr bwMode="auto">
          <a:xfrm>
            <a:off x="0" y="0"/>
            <a:ext cx="9144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مستطيل مستدير الزوايا 17"/>
          <p:cNvSpPr/>
          <p:nvPr/>
        </p:nvSpPr>
        <p:spPr>
          <a:xfrm>
            <a:off x="4716016" y="260648"/>
            <a:ext cx="4320480" cy="64179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Y" sz="2800" dirty="0" smtClean="0">
                <a:solidFill>
                  <a:srgbClr val="006600"/>
                </a:solidFill>
                <a:cs typeface="PT Bold Heading" pitchFamily="2" charset="-78"/>
              </a:rPr>
              <a:t>- </a:t>
            </a:r>
            <a:r>
              <a:rPr lang="ar-QA" sz="2800" dirty="0" smtClean="0">
                <a:solidFill>
                  <a:srgbClr val="006600"/>
                </a:solidFill>
                <a:cs typeface="PT Bold Heading" pitchFamily="2" charset="-78"/>
              </a:rPr>
              <a:t>الجلسة العملية</a:t>
            </a:r>
            <a:r>
              <a:rPr lang="ar-SY" sz="2800" dirty="0" smtClean="0">
                <a:solidFill>
                  <a:srgbClr val="006600"/>
                </a:solidFill>
                <a:cs typeface="PT Bold Heading" pitchFamily="2" charset="-78"/>
              </a:rPr>
              <a:t> </a:t>
            </a:r>
            <a:r>
              <a:rPr lang="ar-SY" sz="2800" dirty="0" smtClean="0">
                <a:solidFill>
                  <a:srgbClr val="006600"/>
                </a:solidFill>
                <a:cs typeface="PT Bold Heading" pitchFamily="2" charset="-78"/>
              </a:rPr>
              <a:t>الرابعة عشر</a:t>
            </a:r>
            <a:r>
              <a:rPr lang="ar-QA" sz="2800" dirty="0" smtClean="0">
                <a:solidFill>
                  <a:srgbClr val="006600"/>
                </a:solidFill>
                <a:cs typeface="PT Bold Heading" pitchFamily="2" charset="-78"/>
              </a:rPr>
              <a:t>: </a:t>
            </a: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1512168" y="980728"/>
            <a:ext cx="6084168" cy="64179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QA" sz="2400" dirty="0" smtClean="0">
                <a:solidFill>
                  <a:srgbClr val="006600"/>
                </a:solidFill>
                <a:cs typeface="PT Bold Heading" pitchFamily="2" charset="-78"/>
              </a:rPr>
              <a:t>تمرين عملي (5): دراسة ثمار الشمرة (مسحوق).</a:t>
            </a:r>
          </a:p>
        </p:txBody>
      </p:sp>
      <p:pic>
        <p:nvPicPr>
          <p:cNvPr id="2050" name="Picture 2" descr="ثمار الشمرة مسحوق"/>
          <p:cNvPicPr>
            <a:picLocks noChangeAspect="1" noChangeArrowheads="1"/>
          </p:cNvPicPr>
          <p:nvPr/>
        </p:nvPicPr>
        <p:blipFill>
          <a:blip r:embed="rId3" cstate="print"/>
          <a:srcRect l="19481" t="30276" r="23732" b="12994"/>
          <a:stretch>
            <a:fillRect/>
          </a:stretch>
        </p:blipFill>
        <p:spPr bwMode="auto">
          <a:xfrm>
            <a:off x="1821904" y="1772816"/>
            <a:ext cx="5486400" cy="474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E7"/>
              </a:clrFrom>
              <a:clrTo>
                <a:srgbClr val="FFFFE7">
                  <a:alpha val="0"/>
                </a:srgbClr>
              </a:clrTo>
            </a:clrChange>
          </a:blip>
          <a:srcRect l="1855" t="18945" r="20703" b="69809"/>
          <a:stretch>
            <a:fillRect/>
          </a:stretch>
        </p:blipFill>
        <p:spPr bwMode="auto">
          <a:xfrm>
            <a:off x="0" y="0"/>
            <a:ext cx="9144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مستطيل مستدير الزوايا 17"/>
          <p:cNvSpPr/>
          <p:nvPr/>
        </p:nvSpPr>
        <p:spPr>
          <a:xfrm>
            <a:off x="4716016" y="260648"/>
            <a:ext cx="4320480" cy="64179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Y" sz="2800" dirty="0" smtClean="0">
                <a:solidFill>
                  <a:srgbClr val="006600"/>
                </a:solidFill>
                <a:cs typeface="PT Bold Heading" pitchFamily="2" charset="-78"/>
              </a:rPr>
              <a:t>- </a:t>
            </a:r>
            <a:r>
              <a:rPr lang="ar-QA" sz="2800" dirty="0" smtClean="0">
                <a:solidFill>
                  <a:srgbClr val="006600"/>
                </a:solidFill>
                <a:cs typeface="PT Bold Heading" pitchFamily="2" charset="-78"/>
              </a:rPr>
              <a:t>الجلسة العملية</a:t>
            </a:r>
            <a:r>
              <a:rPr lang="ar-SY" sz="2800" dirty="0" smtClean="0">
                <a:solidFill>
                  <a:srgbClr val="006600"/>
                </a:solidFill>
                <a:cs typeface="PT Bold Heading" pitchFamily="2" charset="-78"/>
              </a:rPr>
              <a:t> </a:t>
            </a:r>
            <a:r>
              <a:rPr lang="ar-SY" sz="2800" dirty="0" smtClean="0">
                <a:solidFill>
                  <a:srgbClr val="006600"/>
                </a:solidFill>
                <a:cs typeface="PT Bold Heading" pitchFamily="2" charset="-78"/>
              </a:rPr>
              <a:t>الرابعة عشر</a:t>
            </a:r>
            <a:r>
              <a:rPr lang="ar-QA" sz="2800" dirty="0" smtClean="0">
                <a:solidFill>
                  <a:srgbClr val="006600"/>
                </a:solidFill>
                <a:cs typeface="PT Bold Heading" pitchFamily="2" charset="-78"/>
              </a:rPr>
              <a:t>: </a:t>
            </a:r>
          </a:p>
        </p:txBody>
      </p:sp>
      <p:sp>
        <p:nvSpPr>
          <p:cNvPr id="19" name="مربع نص 18"/>
          <p:cNvSpPr>
            <a:spLocks noChangeArrowheads="1"/>
          </p:cNvSpPr>
          <p:nvPr/>
        </p:nvSpPr>
        <p:spPr bwMode="auto">
          <a:xfrm>
            <a:off x="3275856" y="1700808"/>
            <a:ext cx="5760640" cy="1440160"/>
          </a:xfrm>
          <a:prstGeom prst="roundRect">
            <a:avLst>
              <a:gd name="adj" fmla="val 10093"/>
            </a:avLst>
          </a:prstGeom>
          <a:noFill/>
          <a:ln w="9525">
            <a:solidFill>
              <a:srgbClr val="008000"/>
            </a:solidFill>
            <a:round/>
            <a:headEnd/>
            <a:tailEnd/>
          </a:ln>
        </p:spPr>
        <p:txBody>
          <a:bodyPr anchor="ctr"/>
          <a:lstStyle/>
          <a:p>
            <a:pPr indent="15875" algn="justLow">
              <a:lnSpc>
                <a:spcPct val="115000"/>
              </a:lnSpc>
            </a:pPr>
            <a:r>
              <a:rPr lang="ar-SY" sz="2400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الاستعمال:</a:t>
            </a:r>
          </a:p>
          <a:p>
            <a:pPr indent="15875" algn="justLow">
              <a:lnSpc>
                <a:spcPct val="115000"/>
              </a:lnSpc>
            </a:pP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يستعمل مشهية ومقوية وطاردة للريح، كما تستعمل </a:t>
            </a:r>
            <a:r>
              <a:rPr lang="ar-SY" sz="2400" b="1" dirty="0" err="1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مطمثة</a:t>
            </a: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.</a:t>
            </a: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1512168" y="980728"/>
            <a:ext cx="6084168" cy="64179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QA" sz="2400" dirty="0" smtClean="0">
                <a:solidFill>
                  <a:srgbClr val="006600"/>
                </a:solidFill>
                <a:cs typeface="PT Bold Heading" pitchFamily="2" charset="-78"/>
              </a:rPr>
              <a:t>تمرين عملي (5): دراسة ثمار الشمرة (مسحوق).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E7"/>
              </a:clrFrom>
              <a:clrTo>
                <a:srgbClr val="FFFFE7">
                  <a:alpha val="0"/>
                </a:srgbClr>
              </a:clrTo>
            </a:clrChange>
          </a:blip>
          <a:srcRect l="1855" t="18945" r="20703" b="69809"/>
          <a:stretch>
            <a:fillRect/>
          </a:stretch>
        </p:blipFill>
        <p:spPr bwMode="auto">
          <a:xfrm>
            <a:off x="0" y="0"/>
            <a:ext cx="9144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مستطيل مستدير الزوايا 17"/>
          <p:cNvSpPr/>
          <p:nvPr/>
        </p:nvSpPr>
        <p:spPr>
          <a:xfrm>
            <a:off x="4716016" y="260648"/>
            <a:ext cx="4320480" cy="64179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Y" sz="2800" dirty="0" smtClean="0">
                <a:solidFill>
                  <a:srgbClr val="006600"/>
                </a:solidFill>
                <a:cs typeface="PT Bold Heading" pitchFamily="2" charset="-78"/>
              </a:rPr>
              <a:t>- </a:t>
            </a:r>
            <a:r>
              <a:rPr lang="ar-QA" sz="2800" dirty="0" smtClean="0">
                <a:solidFill>
                  <a:srgbClr val="006600"/>
                </a:solidFill>
                <a:cs typeface="PT Bold Heading" pitchFamily="2" charset="-78"/>
              </a:rPr>
              <a:t>الجلسة العملية</a:t>
            </a:r>
            <a:r>
              <a:rPr lang="ar-SY" sz="2800" dirty="0" smtClean="0">
                <a:solidFill>
                  <a:srgbClr val="006600"/>
                </a:solidFill>
                <a:cs typeface="PT Bold Heading" pitchFamily="2" charset="-78"/>
              </a:rPr>
              <a:t> </a:t>
            </a:r>
            <a:r>
              <a:rPr lang="ar-SY" sz="2800" dirty="0" smtClean="0">
                <a:solidFill>
                  <a:srgbClr val="006600"/>
                </a:solidFill>
                <a:cs typeface="PT Bold Heading" pitchFamily="2" charset="-78"/>
              </a:rPr>
              <a:t>الرابعة عشر</a:t>
            </a:r>
            <a:r>
              <a:rPr lang="ar-QA" sz="2800" dirty="0" smtClean="0">
                <a:solidFill>
                  <a:srgbClr val="006600"/>
                </a:solidFill>
                <a:cs typeface="PT Bold Heading" pitchFamily="2" charset="-78"/>
              </a:rPr>
              <a:t>: </a:t>
            </a:r>
          </a:p>
        </p:txBody>
      </p:sp>
      <p:sp>
        <p:nvSpPr>
          <p:cNvPr id="19" name="مربع نص 18"/>
          <p:cNvSpPr>
            <a:spLocks noChangeArrowheads="1"/>
          </p:cNvSpPr>
          <p:nvPr/>
        </p:nvSpPr>
        <p:spPr bwMode="auto">
          <a:xfrm>
            <a:off x="3275856" y="1700808"/>
            <a:ext cx="5760640" cy="2592288"/>
          </a:xfrm>
          <a:prstGeom prst="roundRect">
            <a:avLst>
              <a:gd name="adj" fmla="val 10093"/>
            </a:avLst>
          </a:prstGeom>
          <a:noFill/>
          <a:ln w="9525">
            <a:solidFill>
              <a:srgbClr val="008000"/>
            </a:solidFill>
            <a:round/>
            <a:headEnd/>
            <a:tailEnd/>
          </a:ln>
        </p:spPr>
        <p:txBody>
          <a:bodyPr anchor="ctr"/>
          <a:lstStyle/>
          <a:p>
            <a:pPr indent="15875" algn="justLow">
              <a:lnSpc>
                <a:spcPct val="115000"/>
              </a:lnSpc>
            </a:pP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الاسم باللغة العربية: الخلة.</a:t>
            </a:r>
          </a:p>
          <a:p>
            <a:pPr indent="15875" algn="justLow">
              <a:lnSpc>
                <a:spcPct val="115000"/>
              </a:lnSpc>
            </a:pP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الاسم باللغة الانكليزية: </a:t>
            </a:r>
            <a:r>
              <a:rPr lang="en-US" sz="2400" b="1" dirty="0" err="1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Visnaga</a:t>
            </a:r>
            <a:r>
              <a:rPr lang="en-US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 </a:t>
            </a:r>
          </a:p>
          <a:p>
            <a:pPr indent="15875" algn="justLow">
              <a:lnSpc>
                <a:spcPct val="115000"/>
              </a:lnSpc>
            </a:pP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الاسم باللغة اللاتينية: </a:t>
            </a:r>
            <a:r>
              <a:rPr lang="en-US" sz="2400" b="1" i="1" dirty="0" err="1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Ammi</a:t>
            </a:r>
            <a:r>
              <a:rPr lang="en-US" sz="2400" b="1" i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 </a:t>
            </a:r>
            <a:r>
              <a:rPr lang="en-US" sz="2400" b="1" i="1" dirty="0" err="1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visnaga</a:t>
            </a:r>
            <a:endParaRPr lang="en-US" sz="2400" b="1" i="1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raditional Arabic" pitchFamily="18" charset="-78"/>
            </a:endParaRPr>
          </a:p>
          <a:p>
            <a:pPr indent="15875" algn="justLow">
              <a:lnSpc>
                <a:spcPct val="115000"/>
              </a:lnSpc>
            </a:pP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الفصيلة: </a:t>
            </a:r>
            <a:r>
              <a:rPr lang="ar-SY" sz="2400" b="1" dirty="0" err="1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الخيمية</a:t>
            </a: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 </a:t>
            </a:r>
            <a:r>
              <a:rPr lang="en-US" sz="2400" b="1" dirty="0" err="1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Apiaceae</a:t>
            </a:r>
            <a:r>
              <a:rPr lang="en-US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 / </a:t>
            </a: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المظلية </a:t>
            </a:r>
            <a:r>
              <a:rPr lang="en-US" sz="2400" b="1" dirty="0" err="1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Umbelliferae</a:t>
            </a:r>
            <a:endParaRPr lang="en-US" sz="2400" b="1" dirty="0" smtClean="0">
              <a:latin typeface="Calibri" pitchFamily="34" charset="0"/>
              <a:ea typeface="Times New Roman" pitchFamily="18" charset="0"/>
              <a:cs typeface="Traditional Arabic" pitchFamily="18" charset="-78"/>
            </a:endParaRPr>
          </a:p>
          <a:p>
            <a:pPr indent="15875" algn="justLow">
              <a:lnSpc>
                <a:spcPct val="115000"/>
              </a:lnSpc>
            </a:pP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نبات عشبي سنوي ينبت بصورة عفوية في حوض المتوسط.</a:t>
            </a: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1512168" y="980728"/>
            <a:ext cx="6084168" cy="64179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QA" sz="2400" dirty="0" smtClean="0">
                <a:solidFill>
                  <a:srgbClr val="006600"/>
                </a:solidFill>
                <a:cs typeface="PT Bold Heading" pitchFamily="2" charset="-78"/>
              </a:rPr>
              <a:t>تمرين عملي (6): دراسة ثمار الخلة (مسحوق).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E7"/>
              </a:clrFrom>
              <a:clrTo>
                <a:srgbClr val="FFFFE7">
                  <a:alpha val="0"/>
                </a:srgbClr>
              </a:clrTo>
            </a:clrChange>
          </a:blip>
          <a:srcRect l="1855" t="18945" r="20703" b="69809"/>
          <a:stretch>
            <a:fillRect/>
          </a:stretch>
        </p:blipFill>
        <p:spPr bwMode="auto">
          <a:xfrm>
            <a:off x="0" y="0"/>
            <a:ext cx="9144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مستطيل مستدير الزوايا 17"/>
          <p:cNvSpPr/>
          <p:nvPr/>
        </p:nvSpPr>
        <p:spPr>
          <a:xfrm>
            <a:off x="4716016" y="260648"/>
            <a:ext cx="4320480" cy="64179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Y" sz="2800" dirty="0" smtClean="0">
                <a:solidFill>
                  <a:srgbClr val="006600"/>
                </a:solidFill>
                <a:cs typeface="PT Bold Heading" pitchFamily="2" charset="-78"/>
              </a:rPr>
              <a:t>- </a:t>
            </a:r>
            <a:r>
              <a:rPr lang="ar-QA" sz="2800" dirty="0" smtClean="0">
                <a:solidFill>
                  <a:srgbClr val="006600"/>
                </a:solidFill>
                <a:cs typeface="PT Bold Heading" pitchFamily="2" charset="-78"/>
              </a:rPr>
              <a:t>الجلسة العملية</a:t>
            </a:r>
            <a:r>
              <a:rPr lang="ar-SY" sz="2800" dirty="0" smtClean="0">
                <a:solidFill>
                  <a:srgbClr val="006600"/>
                </a:solidFill>
                <a:cs typeface="PT Bold Heading" pitchFamily="2" charset="-78"/>
              </a:rPr>
              <a:t> </a:t>
            </a:r>
            <a:r>
              <a:rPr lang="ar-SY" sz="2800" dirty="0" smtClean="0">
                <a:solidFill>
                  <a:srgbClr val="006600"/>
                </a:solidFill>
                <a:cs typeface="PT Bold Heading" pitchFamily="2" charset="-78"/>
              </a:rPr>
              <a:t>الرابعة عشر</a:t>
            </a:r>
            <a:r>
              <a:rPr lang="ar-QA" sz="2800" dirty="0" smtClean="0">
                <a:solidFill>
                  <a:srgbClr val="006600"/>
                </a:solidFill>
                <a:cs typeface="PT Bold Heading" pitchFamily="2" charset="-78"/>
              </a:rPr>
              <a:t>: </a:t>
            </a:r>
          </a:p>
        </p:txBody>
      </p:sp>
      <p:sp>
        <p:nvSpPr>
          <p:cNvPr id="19" name="مربع نص 18"/>
          <p:cNvSpPr>
            <a:spLocks noChangeArrowheads="1"/>
          </p:cNvSpPr>
          <p:nvPr/>
        </p:nvSpPr>
        <p:spPr bwMode="auto">
          <a:xfrm>
            <a:off x="3275856" y="1700808"/>
            <a:ext cx="5760640" cy="1728192"/>
          </a:xfrm>
          <a:prstGeom prst="roundRect">
            <a:avLst>
              <a:gd name="adj" fmla="val 10093"/>
            </a:avLst>
          </a:prstGeom>
          <a:noFill/>
          <a:ln w="9525">
            <a:solidFill>
              <a:srgbClr val="008000"/>
            </a:solidFill>
            <a:round/>
            <a:headEnd/>
            <a:tailEnd/>
          </a:ln>
        </p:spPr>
        <p:txBody>
          <a:bodyPr anchor="ctr"/>
          <a:lstStyle/>
          <a:p>
            <a:pPr indent="15875" algn="justLow">
              <a:lnSpc>
                <a:spcPct val="115000"/>
              </a:lnSpc>
            </a:pPr>
            <a:r>
              <a:rPr lang="ar-SY" sz="2400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القسم المستعمل:</a:t>
            </a:r>
          </a:p>
          <a:p>
            <a:pPr indent="15875" algn="justLow">
              <a:lnSpc>
                <a:spcPct val="115000"/>
              </a:lnSpc>
            </a:pP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الثمار التي تعرف خطأ ببذور الخلة، ذات شكل </a:t>
            </a:r>
            <a:r>
              <a:rPr lang="ar-SY" sz="2400" b="1" dirty="0" err="1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بيضوي</a:t>
            </a: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 وبحجم رأس الدبوس، لها رائحة عطرية وطعم مر.</a:t>
            </a: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1512168" y="980728"/>
            <a:ext cx="6084168" cy="64179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QA" sz="2400" dirty="0" smtClean="0">
                <a:solidFill>
                  <a:srgbClr val="006600"/>
                </a:solidFill>
                <a:cs typeface="PT Bold Heading" pitchFamily="2" charset="-78"/>
              </a:rPr>
              <a:t>تمرين عملي (6): دراسة ثمار الخلة (مسحوق).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E7"/>
              </a:clrFrom>
              <a:clrTo>
                <a:srgbClr val="FFFFE7">
                  <a:alpha val="0"/>
                </a:srgbClr>
              </a:clrTo>
            </a:clrChange>
          </a:blip>
          <a:srcRect l="1855" t="18945" r="20703" b="69809"/>
          <a:stretch>
            <a:fillRect/>
          </a:stretch>
        </p:blipFill>
        <p:spPr bwMode="auto">
          <a:xfrm>
            <a:off x="0" y="0"/>
            <a:ext cx="9144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مستطيل مستدير الزوايا 17"/>
          <p:cNvSpPr/>
          <p:nvPr/>
        </p:nvSpPr>
        <p:spPr>
          <a:xfrm>
            <a:off x="4716016" y="260648"/>
            <a:ext cx="4320480" cy="64179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Y" sz="2800" dirty="0" smtClean="0">
                <a:solidFill>
                  <a:srgbClr val="006600"/>
                </a:solidFill>
                <a:cs typeface="PT Bold Heading" pitchFamily="2" charset="-78"/>
              </a:rPr>
              <a:t>- </a:t>
            </a:r>
            <a:r>
              <a:rPr lang="ar-QA" sz="2800" dirty="0" smtClean="0">
                <a:solidFill>
                  <a:srgbClr val="006600"/>
                </a:solidFill>
                <a:cs typeface="PT Bold Heading" pitchFamily="2" charset="-78"/>
              </a:rPr>
              <a:t>الجلسة العملية</a:t>
            </a:r>
            <a:r>
              <a:rPr lang="ar-SY" sz="2800" dirty="0" smtClean="0">
                <a:solidFill>
                  <a:srgbClr val="006600"/>
                </a:solidFill>
                <a:cs typeface="PT Bold Heading" pitchFamily="2" charset="-78"/>
              </a:rPr>
              <a:t> </a:t>
            </a:r>
            <a:r>
              <a:rPr lang="ar-SY" sz="2800" dirty="0" smtClean="0">
                <a:solidFill>
                  <a:srgbClr val="006600"/>
                </a:solidFill>
                <a:cs typeface="PT Bold Heading" pitchFamily="2" charset="-78"/>
              </a:rPr>
              <a:t>الرابعة عشر</a:t>
            </a:r>
            <a:r>
              <a:rPr lang="ar-QA" sz="2800" dirty="0" smtClean="0">
                <a:solidFill>
                  <a:srgbClr val="006600"/>
                </a:solidFill>
                <a:cs typeface="PT Bold Heading" pitchFamily="2" charset="-78"/>
              </a:rPr>
              <a:t>: </a:t>
            </a: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1512168" y="980728"/>
            <a:ext cx="6084168" cy="64179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QA" sz="2400" dirty="0" smtClean="0">
                <a:solidFill>
                  <a:srgbClr val="006600"/>
                </a:solidFill>
                <a:cs typeface="PT Bold Heading" pitchFamily="2" charset="-78"/>
              </a:rPr>
              <a:t>تمرين عملي (6): دراسة ثمار الخلة (مسحوق).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Y"/>
          </a:p>
        </p:txBody>
      </p:sp>
      <p:pic>
        <p:nvPicPr>
          <p:cNvPr id="3073" name="Picture 1" descr="ثمار الخلة مسحوق"/>
          <p:cNvPicPr>
            <a:picLocks noChangeAspect="1" noChangeArrowheads="1"/>
          </p:cNvPicPr>
          <p:nvPr/>
        </p:nvPicPr>
        <p:blipFill>
          <a:blip r:embed="rId3" cstate="print"/>
          <a:srcRect l="2066" t="16264" r="29256" b="63780"/>
          <a:stretch>
            <a:fillRect/>
          </a:stretch>
        </p:blipFill>
        <p:spPr bwMode="auto">
          <a:xfrm>
            <a:off x="0" y="2132856"/>
            <a:ext cx="9084962" cy="3744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E7"/>
              </a:clrFrom>
              <a:clrTo>
                <a:srgbClr val="FFFFE7">
                  <a:alpha val="0"/>
                </a:srgbClr>
              </a:clrTo>
            </a:clrChange>
          </a:blip>
          <a:srcRect l="1855" t="18945" r="20703" b="69809"/>
          <a:stretch>
            <a:fillRect/>
          </a:stretch>
        </p:blipFill>
        <p:spPr bwMode="auto">
          <a:xfrm>
            <a:off x="0" y="0"/>
            <a:ext cx="9144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مستطيل مستدير الزوايا 17"/>
          <p:cNvSpPr/>
          <p:nvPr/>
        </p:nvSpPr>
        <p:spPr>
          <a:xfrm>
            <a:off x="4716016" y="260648"/>
            <a:ext cx="4320480" cy="64179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Y" sz="2800" dirty="0" smtClean="0">
                <a:solidFill>
                  <a:srgbClr val="006600"/>
                </a:solidFill>
                <a:cs typeface="PT Bold Heading" pitchFamily="2" charset="-78"/>
              </a:rPr>
              <a:t>- </a:t>
            </a:r>
            <a:r>
              <a:rPr lang="ar-QA" sz="2800" dirty="0" smtClean="0">
                <a:solidFill>
                  <a:srgbClr val="006600"/>
                </a:solidFill>
                <a:cs typeface="PT Bold Heading" pitchFamily="2" charset="-78"/>
              </a:rPr>
              <a:t>الجلسة العملية</a:t>
            </a:r>
            <a:r>
              <a:rPr lang="ar-SY" sz="2800" dirty="0" smtClean="0">
                <a:solidFill>
                  <a:srgbClr val="006600"/>
                </a:solidFill>
                <a:cs typeface="PT Bold Heading" pitchFamily="2" charset="-78"/>
              </a:rPr>
              <a:t> </a:t>
            </a:r>
            <a:r>
              <a:rPr lang="ar-SY" sz="2800" dirty="0" smtClean="0">
                <a:solidFill>
                  <a:srgbClr val="006600"/>
                </a:solidFill>
                <a:cs typeface="PT Bold Heading" pitchFamily="2" charset="-78"/>
              </a:rPr>
              <a:t>الرابعة عشر</a:t>
            </a:r>
            <a:r>
              <a:rPr lang="ar-QA" sz="2800" dirty="0" smtClean="0">
                <a:solidFill>
                  <a:srgbClr val="006600"/>
                </a:solidFill>
                <a:cs typeface="PT Bold Heading" pitchFamily="2" charset="-78"/>
              </a:rPr>
              <a:t>: </a:t>
            </a: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1512168" y="980728"/>
            <a:ext cx="6084168" cy="64179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QA" sz="2400" dirty="0" smtClean="0">
                <a:solidFill>
                  <a:srgbClr val="006600"/>
                </a:solidFill>
                <a:cs typeface="PT Bold Heading" pitchFamily="2" charset="-78"/>
              </a:rPr>
              <a:t>تمرين عملي (6): دراسة ثمار الخلة (مسحوق).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Y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Y"/>
          </a:p>
        </p:txBody>
      </p:sp>
      <p:pic>
        <p:nvPicPr>
          <p:cNvPr id="3075" name="Picture 3" descr="ثمار الخلة مسحوق"/>
          <p:cNvPicPr>
            <a:picLocks noChangeAspect="1" noChangeArrowheads="1"/>
          </p:cNvPicPr>
          <p:nvPr/>
        </p:nvPicPr>
        <p:blipFill>
          <a:blip r:embed="rId3" cstate="print"/>
          <a:srcRect l="2066" t="35475" r="29256" b="31311"/>
          <a:stretch>
            <a:fillRect/>
          </a:stretch>
        </p:blipFill>
        <p:spPr bwMode="auto">
          <a:xfrm>
            <a:off x="611560" y="1772815"/>
            <a:ext cx="7200800" cy="4939609"/>
          </a:xfrm>
          <a:prstGeom prst="rect">
            <a:avLst/>
          </a:prstGeom>
          <a:noFill/>
        </p:spPr>
      </p:pic>
      <p:sp>
        <p:nvSpPr>
          <p:cNvPr id="10" name="مخطط انسيابي: رابط 9"/>
          <p:cNvSpPr/>
          <p:nvPr/>
        </p:nvSpPr>
        <p:spPr>
          <a:xfrm>
            <a:off x="3131840" y="1988840"/>
            <a:ext cx="792088" cy="360040"/>
          </a:xfrm>
          <a:prstGeom prst="flowChartConnector">
            <a:avLst/>
          </a:prstGeom>
          <a:solidFill>
            <a:srgbClr val="FFFF00"/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Y" dirty="0" smtClean="0">
                <a:solidFill>
                  <a:srgbClr val="FF0000"/>
                </a:solidFill>
                <a:cs typeface="PT Bold Heading" pitchFamily="2" charset="-78"/>
              </a:rPr>
              <a:t>ع.ت</a:t>
            </a:r>
            <a:endParaRPr lang="ar-QA" dirty="0" smtClean="0">
              <a:solidFill>
                <a:srgbClr val="FF0000"/>
              </a:solidFill>
              <a:cs typeface="PT Bold Heading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E7"/>
              </a:clrFrom>
              <a:clrTo>
                <a:srgbClr val="FFFFE7">
                  <a:alpha val="0"/>
                </a:srgbClr>
              </a:clrTo>
            </a:clrChange>
          </a:blip>
          <a:srcRect l="1855" t="18945" r="20703" b="69809"/>
          <a:stretch>
            <a:fillRect/>
          </a:stretch>
        </p:blipFill>
        <p:spPr bwMode="auto">
          <a:xfrm>
            <a:off x="0" y="0"/>
            <a:ext cx="9144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مستطيل مستدير الزوايا 17"/>
          <p:cNvSpPr/>
          <p:nvPr/>
        </p:nvSpPr>
        <p:spPr>
          <a:xfrm>
            <a:off x="4716016" y="260648"/>
            <a:ext cx="4320480" cy="64179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Y" sz="2800" dirty="0" smtClean="0">
                <a:solidFill>
                  <a:srgbClr val="006600"/>
                </a:solidFill>
                <a:cs typeface="PT Bold Heading" pitchFamily="2" charset="-78"/>
              </a:rPr>
              <a:t>- </a:t>
            </a:r>
            <a:r>
              <a:rPr lang="ar-QA" sz="2800" dirty="0" smtClean="0">
                <a:solidFill>
                  <a:srgbClr val="006600"/>
                </a:solidFill>
                <a:cs typeface="PT Bold Heading" pitchFamily="2" charset="-78"/>
              </a:rPr>
              <a:t>الجلسة العملية</a:t>
            </a:r>
            <a:r>
              <a:rPr lang="ar-SY" sz="2800" dirty="0" smtClean="0">
                <a:solidFill>
                  <a:srgbClr val="006600"/>
                </a:solidFill>
                <a:cs typeface="PT Bold Heading" pitchFamily="2" charset="-78"/>
              </a:rPr>
              <a:t> </a:t>
            </a:r>
            <a:r>
              <a:rPr lang="ar-SY" sz="2800" dirty="0" smtClean="0">
                <a:solidFill>
                  <a:srgbClr val="006600"/>
                </a:solidFill>
                <a:cs typeface="PT Bold Heading" pitchFamily="2" charset="-78"/>
              </a:rPr>
              <a:t>الرابعة عشر</a:t>
            </a:r>
            <a:r>
              <a:rPr lang="ar-QA" sz="2800" dirty="0" smtClean="0">
                <a:solidFill>
                  <a:srgbClr val="006600"/>
                </a:solidFill>
                <a:cs typeface="PT Bold Heading" pitchFamily="2" charset="-78"/>
              </a:rPr>
              <a:t>: </a:t>
            </a:r>
          </a:p>
        </p:txBody>
      </p:sp>
      <p:sp>
        <p:nvSpPr>
          <p:cNvPr id="19" name="مربع نص 18"/>
          <p:cNvSpPr>
            <a:spLocks noChangeArrowheads="1"/>
          </p:cNvSpPr>
          <p:nvPr/>
        </p:nvSpPr>
        <p:spPr bwMode="auto">
          <a:xfrm>
            <a:off x="1691680" y="1700808"/>
            <a:ext cx="7344816" cy="2016224"/>
          </a:xfrm>
          <a:prstGeom prst="roundRect">
            <a:avLst>
              <a:gd name="adj" fmla="val 10093"/>
            </a:avLst>
          </a:prstGeom>
          <a:noFill/>
          <a:ln w="9525">
            <a:solidFill>
              <a:srgbClr val="008000"/>
            </a:solidFill>
            <a:round/>
            <a:headEnd/>
            <a:tailEnd/>
          </a:ln>
        </p:spPr>
        <p:txBody>
          <a:bodyPr anchor="ctr"/>
          <a:lstStyle/>
          <a:p>
            <a:pPr indent="15875" algn="justLow">
              <a:lnSpc>
                <a:spcPct val="115000"/>
              </a:lnSpc>
            </a:pPr>
            <a:r>
              <a:rPr lang="ar-SY" sz="2400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الاستعمال:</a:t>
            </a:r>
          </a:p>
          <a:p>
            <a:pPr indent="15875" algn="justLow">
              <a:lnSpc>
                <a:spcPct val="115000"/>
              </a:lnSpc>
            </a:pP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تحتوي الخلة على مشتقات </a:t>
            </a:r>
            <a:r>
              <a:rPr lang="ar-SY" sz="2400" b="1" dirty="0" err="1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كومارينية</a:t>
            </a: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 وأهمها الخلين الذي يمتاز بتأثير مضاد للتشنج الكلوي وموسع للأوعية الإكليلية، ويستخدم العقار كمضاد للمغص الكلوي وتشنج القصبات والخناق الصدري.</a:t>
            </a: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1512168" y="980728"/>
            <a:ext cx="6084168" cy="64179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QA" sz="2400" dirty="0" smtClean="0">
                <a:solidFill>
                  <a:srgbClr val="006600"/>
                </a:solidFill>
                <a:cs typeface="PT Bold Heading" pitchFamily="2" charset="-78"/>
              </a:rPr>
              <a:t>تمرين عملي (6): دراسة ثمار الخلة (مسحوق).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www.freewebs.com/idlib/ML00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6406" y="2564904"/>
            <a:ext cx="5072098" cy="38040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3011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E7"/>
              </a:clrFrom>
              <a:clrTo>
                <a:srgbClr val="FFFFE7">
                  <a:alpha val="0"/>
                </a:srgbClr>
              </a:clrTo>
            </a:clrChange>
          </a:blip>
          <a:srcRect l="1855" t="68787" r="20703" b="18945"/>
          <a:stretch>
            <a:fillRect/>
          </a:stretch>
        </p:blipFill>
        <p:spPr bwMode="auto">
          <a:xfrm>
            <a:off x="0" y="6000750"/>
            <a:ext cx="9144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E7"/>
              </a:clrFrom>
              <a:clrTo>
                <a:srgbClr val="FFFFE7">
                  <a:alpha val="0"/>
                </a:srgbClr>
              </a:clrTo>
            </a:clrChange>
          </a:blip>
          <a:srcRect l="20703" t="18945" r="1855" b="67383"/>
          <a:stretch>
            <a:fillRect/>
          </a:stretch>
        </p:blipFill>
        <p:spPr bwMode="auto">
          <a:xfrm>
            <a:off x="0" y="0"/>
            <a:ext cx="91440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مستطيل مستدير الزوايا 5"/>
          <p:cNvSpPr/>
          <p:nvPr/>
        </p:nvSpPr>
        <p:spPr>
          <a:xfrm>
            <a:off x="0" y="500063"/>
            <a:ext cx="7143750" cy="278606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Y" sz="7200" dirty="0">
                <a:solidFill>
                  <a:schemeClr val="tx1"/>
                </a:solidFill>
                <a:cs typeface="PT Bold Heading" pitchFamily="2" charset="-78"/>
              </a:rPr>
              <a:t>شكراً لاستماعكم</a:t>
            </a:r>
            <a:endParaRPr lang="ar-SA" sz="7200" dirty="0">
              <a:solidFill>
                <a:schemeClr val="tx1"/>
              </a:solidFill>
              <a:cs typeface="PT Bold Heading" pitchFamily="2" charset="-78"/>
            </a:endParaRPr>
          </a:p>
        </p:txBody>
      </p:sp>
      <p:sp>
        <p:nvSpPr>
          <p:cNvPr id="7" name="مربع نص 18"/>
          <p:cNvSpPr>
            <a:spLocks noChangeArrowheads="1"/>
          </p:cNvSpPr>
          <p:nvPr/>
        </p:nvSpPr>
        <p:spPr bwMode="auto">
          <a:xfrm>
            <a:off x="144017" y="4797152"/>
            <a:ext cx="4355975" cy="1224136"/>
          </a:xfrm>
          <a:prstGeom prst="roundRect">
            <a:avLst>
              <a:gd name="adj" fmla="val 10093"/>
            </a:avLst>
          </a:prstGeom>
          <a:noFill/>
          <a:ln w="9525">
            <a:solidFill>
              <a:srgbClr val="008000"/>
            </a:solidFill>
            <a:round/>
            <a:headEnd/>
            <a:tailEnd/>
          </a:ln>
        </p:spPr>
        <p:txBody>
          <a:bodyPr anchor="ctr"/>
          <a:lstStyle/>
          <a:p>
            <a:pPr indent="15875" algn="ctr">
              <a:lnSpc>
                <a:spcPct val="115000"/>
              </a:lnSpc>
            </a:pPr>
            <a:r>
              <a:rPr lang="ar-SY" sz="28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مع الشكر للدكتورة راما </a:t>
            </a:r>
            <a:r>
              <a:rPr lang="ar-SY" sz="2800" b="1" dirty="0" err="1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سعدة</a:t>
            </a:r>
            <a:endParaRPr lang="ar-SY" sz="2800" b="1" dirty="0" smtClean="0">
              <a:latin typeface="Calibri" pitchFamily="34" charset="0"/>
              <a:ea typeface="Times New Roman" pitchFamily="18" charset="0"/>
              <a:cs typeface="Traditional Arabic" pitchFamily="18" charset="-78"/>
            </a:endParaRPr>
          </a:p>
          <a:p>
            <a:pPr indent="15875" algn="ctr">
              <a:lnSpc>
                <a:spcPct val="115000"/>
              </a:lnSpc>
            </a:pPr>
            <a:r>
              <a:rPr lang="ar-SY" sz="28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والطالبان عبيدة سنكري ومنير نسيمي</a:t>
            </a:r>
            <a:endParaRPr lang="ar-SY" sz="2400" b="1" dirty="0" smtClean="0">
              <a:latin typeface="Calibri" pitchFamily="34" charset="0"/>
              <a:ea typeface="Times New Roman" pitchFamily="18" charset="0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E7"/>
              </a:clrFrom>
              <a:clrTo>
                <a:srgbClr val="FFFFE7">
                  <a:alpha val="0"/>
                </a:srgbClr>
              </a:clrTo>
            </a:clrChange>
          </a:blip>
          <a:srcRect l="1855" t="18945" r="20703" b="69809"/>
          <a:stretch>
            <a:fillRect/>
          </a:stretch>
        </p:blipFill>
        <p:spPr bwMode="auto">
          <a:xfrm>
            <a:off x="0" y="0"/>
            <a:ext cx="9144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مستطيل مستدير الزوايا 17"/>
          <p:cNvSpPr/>
          <p:nvPr/>
        </p:nvSpPr>
        <p:spPr>
          <a:xfrm>
            <a:off x="3779912" y="202495"/>
            <a:ext cx="4320480" cy="425773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Y" sz="2400" dirty="0" smtClean="0">
                <a:solidFill>
                  <a:srgbClr val="006600"/>
                </a:solidFill>
                <a:cs typeface="PT Bold Heading" pitchFamily="2" charset="-78"/>
              </a:rPr>
              <a:t>ملخص الجلسة العملية </a:t>
            </a:r>
            <a:r>
              <a:rPr lang="ar-SY" sz="2400" dirty="0" smtClean="0">
                <a:solidFill>
                  <a:srgbClr val="006600"/>
                </a:solidFill>
                <a:cs typeface="PT Bold Heading" pitchFamily="2" charset="-78"/>
              </a:rPr>
              <a:t>الرابعة عشر</a:t>
            </a:r>
            <a:r>
              <a:rPr lang="ar-SY" sz="2400" dirty="0" smtClean="0">
                <a:solidFill>
                  <a:srgbClr val="006600"/>
                </a:solidFill>
                <a:cs typeface="PT Bold Heading" pitchFamily="2" charset="-78"/>
              </a:rPr>
              <a:t>:</a:t>
            </a:r>
            <a:endParaRPr lang="ar-QA" sz="2400" dirty="0" smtClean="0">
              <a:solidFill>
                <a:srgbClr val="006600"/>
              </a:solidFill>
              <a:cs typeface="PT Bold Heading" pitchFamily="2" charset="-78"/>
            </a:endParaRP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716016" y="764704"/>
            <a:ext cx="4427984" cy="43204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QA" sz="1600" dirty="0" smtClean="0">
                <a:solidFill>
                  <a:srgbClr val="006600"/>
                </a:solidFill>
                <a:cs typeface="PT Bold Heading" pitchFamily="2" charset="-78"/>
              </a:rPr>
              <a:t>تمرين عملي (1): دراسة ثمار الفلفل (مقطع ومسحوق).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8132185" y="188640"/>
            <a:ext cx="10118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 smtClean="0">
                <a:latin typeface="Andalus" pitchFamily="18" charset="-78"/>
                <a:cs typeface="Andalus" pitchFamily="18" charset="-78"/>
              </a:rPr>
              <a:t>علم العقاقير</a:t>
            </a:r>
            <a:endParaRPr lang="ar-SY" dirty="0"/>
          </a:p>
        </p:txBody>
      </p:sp>
      <p:pic>
        <p:nvPicPr>
          <p:cNvPr id="9" name="Picture 2" descr="C:\Users\ahmad\Desktop\علم العقاقير-ايبلا- سنة ثانية\الجلسة 1 عقاقير\herb-gree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88640"/>
            <a:ext cx="576064" cy="477310"/>
          </a:xfrm>
          <a:prstGeom prst="rect">
            <a:avLst/>
          </a:prstGeom>
          <a:noFill/>
        </p:spPr>
      </p:pic>
      <p:sp>
        <p:nvSpPr>
          <p:cNvPr id="10" name="مستطيل مستدير الزوايا 9"/>
          <p:cNvSpPr/>
          <p:nvPr/>
        </p:nvSpPr>
        <p:spPr>
          <a:xfrm>
            <a:off x="0" y="764704"/>
            <a:ext cx="4644008" cy="43204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QA" sz="1600" dirty="0" smtClean="0">
                <a:solidFill>
                  <a:srgbClr val="006600"/>
                </a:solidFill>
                <a:cs typeface="PT Bold Heading" pitchFamily="2" charset="-78"/>
              </a:rPr>
              <a:t>تمرين عملي (2): دراسة ثمار الشطة (مسحوق) </a:t>
            </a:r>
          </a:p>
        </p:txBody>
      </p:sp>
      <p:sp>
        <p:nvSpPr>
          <p:cNvPr id="32" name="مستطيل مستدير الزوايا 31"/>
          <p:cNvSpPr/>
          <p:nvPr/>
        </p:nvSpPr>
        <p:spPr>
          <a:xfrm>
            <a:off x="0" y="3789040"/>
            <a:ext cx="4644008" cy="43204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QA" sz="1600" dirty="0" smtClean="0">
                <a:solidFill>
                  <a:srgbClr val="006600"/>
                </a:solidFill>
                <a:cs typeface="PT Bold Heading" pitchFamily="2" charset="-78"/>
              </a:rPr>
              <a:t>تمرين عملي (3): دراسة ثمار الأنيسون (مسحوق).</a:t>
            </a:r>
          </a:p>
        </p:txBody>
      </p:sp>
      <p:sp>
        <p:nvSpPr>
          <p:cNvPr id="20" name="مخطط انسيابي: رابط 19"/>
          <p:cNvSpPr/>
          <p:nvPr/>
        </p:nvSpPr>
        <p:spPr>
          <a:xfrm>
            <a:off x="8172400" y="1484784"/>
            <a:ext cx="648072" cy="216024"/>
          </a:xfrm>
          <a:prstGeom prst="flowChartConnector">
            <a:avLst/>
          </a:prstGeom>
          <a:solidFill>
            <a:srgbClr val="FFFF00"/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Y" sz="1200" dirty="0" smtClean="0">
                <a:solidFill>
                  <a:srgbClr val="FF0000"/>
                </a:solidFill>
                <a:cs typeface="PT Bold Heading" pitchFamily="2" charset="-78"/>
              </a:rPr>
              <a:t>ع.ت</a:t>
            </a:r>
            <a:endParaRPr lang="ar-QA" sz="1200" dirty="0" smtClean="0">
              <a:solidFill>
                <a:srgbClr val="FF0000"/>
              </a:solidFill>
              <a:cs typeface="PT Bold Heading" pitchFamily="2" charset="-78"/>
            </a:endParaRPr>
          </a:p>
        </p:txBody>
      </p:sp>
      <p:sp>
        <p:nvSpPr>
          <p:cNvPr id="21" name="مخطط انسيابي: رابط 20"/>
          <p:cNvSpPr/>
          <p:nvPr/>
        </p:nvSpPr>
        <p:spPr>
          <a:xfrm>
            <a:off x="5868144" y="1484784"/>
            <a:ext cx="648072" cy="216024"/>
          </a:xfrm>
          <a:prstGeom prst="flowChartConnector">
            <a:avLst/>
          </a:prstGeom>
          <a:solidFill>
            <a:srgbClr val="FFFF00"/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Y" sz="1200" dirty="0" smtClean="0">
                <a:solidFill>
                  <a:srgbClr val="FF0000"/>
                </a:solidFill>
                <a:cs typeface="PT Bold Heading" pitchFamily="2" charset="-78"/>
              </a:rPr>
              <a:t>ع.ت</a:t>
            </a:r>
            <a:endParaRPr lang="ar-QA" sz="1200" dirty="0" smtClean="0">
              <a:solidFill>
                <a:srgbClr val="FF0000"/>
              </a:solidFill>
              <a:cs typeface="PT Bold Heading" pitchFamily="2" charset="-78"/>
            </a:endParaRPr>
          </a:p>
        </p:txBody>
      </p:sp>
      <p:sp>
        <p:nvSpPr>
          <p:cNvPr id="22" name="مخطط انسيابي: رابط 21"/>
          <p:cNvSpPr/>
          <p:nvPr/>
        </p:nvSpPr>
        <p:spPr>
          <a:xfrm>
            <a:off x="6444208" y="3068960"/>
            <a:ext cx="648072" cy="216024"/>
          </a:xfrm>
          <a:prstGeom prst="flowChartConnector">
            <a:avLst/>
          </a:prstGeom>
          <a:solidFill>
            <a:srgbClr val="FFFF00"/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Y" sz="1200" dirty="0" smtClean="0">
                <a:solidFill>
                  <a:srgbClr val="FF0000"/>
                </a:solidFill>
                <a:cs typeface="PT Bold Heading" pitchFamily="2" charset="-78"/>
              </a:rPr>
              <a:t>ع.ت</a:t>
            </a:r>
            <a:endParaRPr lang="ar-QA" sz="1200" dirty="0" smtClean="0">
              <a:solidFill>
                <a:srgbClr val="FF0000"/>
              </a:solidFill>
              <a:cs typeface="PT Bold Heading" pitchFamily="2" charset="-78"/>
            </a:endParaRPr>
          </a:p>
        </p:txBody>
      </p:sp>
      <p:sp>
        <p:nvSpPr>
          <p:cNvPr id="23" name="مخطط انسيابي: رابط 22"/>
          <p:cNvSpPr/>
          <p:nvPr/>
        </p:nvSpPr>
        <p:spPr>
          <a:xfrm>
            <a:off x="1835696" y="1340768"/>
            <a:ext cx="648072" cy="216024"/>
          </a:xfrm>
          <a:prstGeom prst="flowChartConnector">
            <a:avLst/>
          </a:prstGeom>
          <a:solidFill>
            <a:srgbClr val="FFFF00"/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Y" sz="1200" dirty="0" smtClean="0">
                <a:solidFill>
                  <a:srgbClr val="FF0000"/>
                </a:solidFill>
                <a:cs typeface="PT Bold Heading" pitchFamily="2" charset="-78"/>
              </a:rPr>
              <a:t>ع.ت</a:t>
            </a:r>
            <a:endParaRPr lang="ar-QA" sz="1200" dirty="0" smtClean="0">
              <a:solidFill>
                <a:srgbClr val="FF0000"/>
              </a:solidFill>
              <a:cs typeface="PT Bold Heading" pitchFamily="2" charset="-78"/>
            </a:endParaRPr>
          </a:p>
        </p:txBody>
      </p:sp>
      <p:sp>
        <p:nvSpPr>
          <p:cNvPr id="25" name="مخطط انسيابي: رابط 24"/>
          <p:cNvSpPr/>
          <p:nvPr/>
        </p:nvSpPr>
        <p:spPr>
          <a:xfrm>
            <a:off x="2915816" y="1556792"/>
            <a:ext cx="648072" cy="216024"/>
          </a:xfrm>
          <a:prstGeom prst="flowChartConnector">
            <a:avLst/>
          </a:prstGeom>
          <a:solidFill>
            <a:srgbClr val="FFFF00"/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Y" sz="1200" dirty="0" smtClean="0">
                <a:solidFill>
                  <a:srgbClr val="FF0000"/>
                </a:solidFill>
                <a:cs typeface="PT Bold Heading" pitchFamily="2" charset="-78"/>
              </a:rPr>
              <a:t>ع.ت</a:t>
            </a:r>
            <a:endParaRPr lang="ar-QA" sz="1200" dirty="0" smtClean="0">
              <a:solidFill>
                <a:srgbClr val="FF0000"/>
              </a:solidFill>
              <a:cs typeface="PT Bold Heading" pitchFamily="2" charset="-78"/>
            </a:endParaRPr>
          </a:p>
        </p:txBody>
      </p:sp>
      <p:sp>
        <p:nvSpPr>
          <p:cNvPr id="26" name="مخطط انسيابي: رابط 25"/>
          <p:cNvSpPr/>
          <p:nvPr/>
        </p:nvSpPr>
        <p:spPr>
          <a:xfrm>
            <a:off x="3059832" y="3068960"/>
            <a:ext cx="648072" cy="216024"/>
          </a:xfrm>
          <a:prstGeom prst="flowChartConnector">
            <a:avLst/>
          </a:prstGeom>
          <a:solidFill>
            <a:srgbClr val="FFFF00"/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Y" sz="1200" dirty="0" smtClean="0">
                <a:solidFill>
                  <a:srgbClr val="FF0000"/>
                </a:solidFill>
                <a:cs typeface="PT Bold Heading" pitchFamily="2" charset="-78"/>
              </a:rPr>
              <a:t>ع.ت</a:t>
            </a:r>
            <a:endParaRPr lang="ar-QA" sz="1200" dirty="0" smtClean="0">
              <a:solidFill>
                <a:srgbClr val="FF0000"/>
              </a:solidFill>
              <a:cs typeface="PT Bold Heading" pitchFamily="2" charset="-78"/>
            </a:endParaRPr>
          </a:p>
        </p:txBody>
      </p:sp>
      <p:sp>
        <p:nvSpPr>
          <p:cNvPr id="28" name="مخطط انسيابي: رابط 27"/>
          <p:cNvSpPr/>
          <p:nvPr/>
        </p:nvSpPr>
        <p:spPr>
          <a:xfrm>
            <a:off x="1763688" y="4293096"/>
            <a:ext cx="648072" cy="216024"/>
          </a:xfrm>
          <a:prstGeom prst="flowChartConnector">
            <a:avLst/>
          </a:prstGeom>
          <a:solidFill>
            <a:srgbClr val="FFFF00"/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Y" sz="1200" dirty="0" smtClean="0">
                <a:solidFill>
                  <a:srgbClr val="FF0000"/>
                </a:solidFill>
                <a:cs typeface="PT Bold Heading" pitchFamily="2" charset="-78"/>
              </a:rPr>
              <a:t>ع.ت</a:t>
            </a:r>
            <a:endParaRPr lang="ar-QA" sz="1200" dirty="0" smtClean="0">
              <a:solidFill>
                <a:srgbClr val="FF0000"/>
              </a:solidFill>
              <a:cs typeface="PT Bold Heading" pitchFamily="2" charset="-78"/>
            </a:endParaRPr>
          </a:p>
        </p:txBody>
      </p:sp>
      <p:sp>
        <p:nvSpPr>
          <p:cNvPr id="29" name="مخطط انسيابي: رابط 28"/>
          <p:cNvSpPr/>
          <p:nvPr/>
        </p:nvSpPr>
        <p:spPr>
          <a:xfrm>
            <a:off x="395536" y="4797152"/>
            <a:ext cx="648072" cy="216024"/>
          </a:xfrm>
          <a:prstGeom prst="flowChartConnector">
            <a:avLst/>
          </a:prstGeom>
          <a:solidFill>
            <a:srgbClr val="FFFF00"/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Y" sz="1200" dirty="0" smtClean="0">
                <a:solidFill>
                  <a:srgbClr val="FF0000"/>
                </a:solidFill>
                <a:cs typeface="PT Bold Heading" pitchFamily="2" charset="-78"/>
              </a:rPr>
              <a:t>ع.ت</a:t>
            </a:r>
            <a:endParaRPr lang="ar-QA" sz="1200" dirty="0" smtClean="0">
              <a:solidFill>
                <a:srgbClr val="FF0000"/>
              </a:solidFill>
              <a:cs typeface="PT Bold Heading" pitchFamily="2" charset="-78"/>
            </a:endParaRPr>
          </a:p>
        </p:txBody>
      </p:sp>
      <p:sp>
        <p:nvSpPr>
          <p:cNvPr id="24" name="مخطط انسيابي: رابط 23"/>
          <p:cNvSpPr/>
          <p:nvPr/>
        </p:nvSpPr>
        <p:spPr>
          <a:xfrm>
            <a:off x="3347864" y="4509120"/>
            <a:ext cx="648072" cy="216024"/>
          </a:xfrm>
          <a:prstGeom prst="flowChartConnector">
            <a:avLst/>
          </a:prstGeom>
          <a:solidFill>
            <a:srgbClr val="FFFF00"/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Y" sz="1200" dirty="0" smtClean="0">
                <a:solidFill>
                  <a:srgbClr val="FF0000"/>
                </a:solidFill>
                <a:cs typeface="PT Bold Heading" pitchFamily="2" charset="-78"/>
              </a:rPr>
              <a:t>ع.ت</a:t>
            </a:r>
            <a:endParaRPr lang="ar-QA" sz="1200" dirty="0" smtClean="0">
              <a:solidFill>
                <a:srgbClr val="FF0000"/>
              </a:solidFill>
              <a:cs typeface="PT Bold Heading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E7"/>
              </a:clrFrom>
              <a:clrTo>
                <a:srgbClr val="FFFFE7">
                  <a:alpha val="0"/>
                </a:srgbClr>
              </a:clrTo>
            </a:clrChange>
          </a:blip>
          <a:srcRect l="1855" t="18945" r="20703" b="69809"/>
          <a:stretch>
            <a:fillRect/>
          </a:stretch>
        </p:blipFill>
        <p:spPr bwMode="auto">
          <a:xfrm>
            <a:off x="0" y="0"/>
            <a:ext cx="9144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مستطيل مستدير الزوايا 17"/>
          <p:cNvSpPr/>
          <p:nvPr/>
        </p:nvSpPr>
        <p:spPr>
          <a:xfrm>
            <a:off x="3345131" y="246793"/>
            <a:ext cx="5616624" cy="785813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QA" sz="2800" dirty="0" smtClean="0">
                <a:solidFill>
                  <a:srgbClr val="006600"/>
                </a:solidFill>
                <a:cs typeface="PT Bold Heading" pitchFamily="2" charset="-78"/>
              </a:rPr>
              <a:t>الهدف من الجلسة</a:t>
            </a:r>
            <a:r>
              <a:rPr lang="ar-SY" sz="2800" dirty="0" smtClean="0">
                <a:solidFill>
                  <a:srgbClr val="006600"/>
                </a:solidFill>
                <a:cs typeface="PT Bold Heading" pitchFamily="2" charset="-78"/>
              </a:rPr>
              <a:t> العملية </a:t>
            </a:r>
            <a:r>
              <a:rPr lang="ar-SY" sz="2800" dirty="0" smtClean="0">
                <a:solidFill>
                  <a:srgbClr val="006600"/>
                </a:solidFill>
                <a:cs typeface="PT Bold Heading" pitchFamily="2" charset="-78"/>
              </a:rPr>
              <a:t>الرابعة عشر</a:t>
            </a:r>
            <a:r>
              <a:rPr lang="ar-QA" sz="2800" dirty="0" smtClean="0">
                <a:solidFill>
                  <a:srgbClr val="006600"/>
                </a:solidFill>
                <a:cs typeface="PT Bold Heading" pitchFamily="2" charset="-78"/>
              </a:rPr>
              <a:t>:</a:t>
            </a:r>
          </a:p>
        </p:txBody>
      </p:sp>
      <p:sp>
        <p:nvSpPr>
          <p:cNvPr id="8" name="مربع نص 18"/>
          <p:cNvSpPr>
            <a:spLocks noChangeArrowheads="1"/>
          </p:cNvSpPr>
          <p:nvPr/>
        </p:nvSpPr>
        <p:spPr bwMode="auto">
          <a:xfrm>
            <a:off x="467544" y="1714488"/>
            <a:ext cx="8388424" cy="4378808"/>
          </a:xfrm>
          <a:prstGeom prst="roundRect">
            <a:avLst>
              <a:gd name="adj" fmla="val 10093"/>
            </a:avLst>
          </a:prstGeom>
          <a:solidFill>
            <a:srgbClr val="FFFFCC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 anchor="ctr"/>
          <a:lstStyle/>
          <a:p>
            <a:pPr indent="15875" algn="justLow">
              <a:lnSpc>
                <a:spcPct val="115000"/>
              </a:lnSpc>
            </a:pPr>
            <a:r>
              <a:rPr lang="ar-SY" sz="32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- </a:t>
            </a:r>
            <a:r>
              <a:rPr lang="ar-SY" sz="32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الجلسة العملية:</a:t>
            </a:r>
          </a:p>
          <a:p>
            <a:pPr indent="15875" algn="justLow">
              <a:lnSpc>
                <a:spcPct val="115000"/>
              </a:lnSpc>
            </a:pPr>
            <a:r>
              <a:rPr lang="ar-SY" sz="32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•	تمرين عملي (4): دراسة المخاريط المؤنثة لحشيشة الدينار (مسحوق).</a:t>
            </a:r>
          </a:p>
          <a:p>
            <a:pPr indent="15875" algn="justLow">
              <a:lnSpc>
                <a:spcPct val="115000"/>
              </a:lnSpc>
            </a:pPr>
            <a:r>
              <a:rPr lang="ar-SY" sz="32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•	تمرين عملي (5): دراسة ثمار الشمرة (مسحوق</a:t>
            </a:r>
            <a:r>
              <a:rPr lang="ar-SY" sz="32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).</a:t>
            </a:r>
          </a:p>
          <a:p>
            <a:pPr indent="15875" algn="justLow">
              <a:lnSpc>
                <a:spcPct val="115000"/>
              </a:lnSpc>
            </a:pPr>
            <a:endParaRPr lang="ar-SY" sz="3200" b="1" dirty="0" smtClean="0">
              <a:latin typeface="Calibri" pitchFamily="34" charset="0"/>
              <a:ea typeface="Times New Roman" pitchFamily="18" charset="0"/>
              <a:cs typeface="Traditional Arabic" pitchFamily="18" charset="-78"/>
            </a:endParaRPr>
          </a:p>
          <a:p>
            <a:pPr indent="15875" algn="justLow">
              <a:lnSpc>
                <a:spcPct val="115000"/>
              </a:lnSpc>
            </a:pPr>
            <a:r>
              <a:rPr lang="ar-SY" sz="32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•	تمرين عملي (6): دراسة ثمار الخلة (مسحوق).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E7"/>
              </a:clrFrom>
              <a:clrTo>
                <a:srgbClr val="FFFFE7">
                  <a:alpha val="0"/>
                </a:srgbClr>
              </a:clrTo>
            </a:clrChange>
          </a:blip>
          <a:srcRect l="1855" t="18945" r="20703" b="69809"/>
          <a:stretch>
            <a:fillRect/>
          </a:stretch>
        </p:blipFill>
        <p:spPr bwMode="auto">
          <a:xfrm>
            <a:off x="0" y="0"/>
            <a:ext cx="9144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مستطيل مستدير الزوايا 17"/>
          <p:cNvSpPr/>
          <p:nvPr/>
        </p:nvSpPr>
        <p:spPr>
          <a:xfrm>
            <a:off x="4716016" y="260648"/>
            <a:ext cx="4320480" cy="64179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Y" sz="2800" dirty="0" smtClean="0">
                <a:solidFill>
                  <a:srgbClr val="006600"/>
                </a:solidFill>
                <a:cs typeface="PT Bold Heading" pitchFamily="2" charset="-78"/>
              </a:rPr>
              <a:t>- </a:t>
            </a:r>
            <a:r>
              <a:rPr lang="ar-QA" sz="2800" dirty="0" smtClean="0">
                <a:solidFill>
                  <a:srgbClr val="006600"/>
                </a:solidFill>
                <a:cs typeface="PT Bold Heading" pitchFamily="2" charset="-78"/>
              </a:rPr>
              <a:t>الجلسة العملية</a:t>
            </a:r>
            <a:r>
              <a:rPr lang="ar-SY" sz="2800" dirty="0" smtClean="0">
                <a:solidFill>
                  <a:srgbClr val="006600"/>
                </a:solidFill>
                <a:cs typeface="PT Bold Heading" pitchFamily="2" charset="-78"/>
              </a:rPr>
              <a:t> </a:t>
            </a:r>
            <a:r>
              <a:rPr lang="ar-SY" sz="2800" dirty="0" smtClean="0">
                <a:solidFill>
                  <a:srgbClr val="006600"/>
                </a:solidFill>
                <a:cs typeface="PT Bold Heading" pitchFamily="2" charset="-78"/>
              </a:rPr>
              <a:t>الرابعة عشر</a:t>
            </a:r>
            <a:r>
              <a:rPr lang="ar-QA" sz="2800" dirty="0" smtClean="0">
                <a:solidFill>
                  <a:srgbClr val="006600"/>
                </a:solidFill>
                <a:cs typeface="PT Bold Heading" pitchFamily="2" charset="-78"/>
              </a:rPr>
              <a:t>: </a:t>
            </a:r>
          </a:p>
        </p:txBody>
      </p:sp>
      <p:sp>
        <p:nvSpPr>
          <p:cNvPr id="19" name="مربع نص 18"/>
          <p:cNvSpPr>
            <a:spLocks noChangeArrowheads="1"/>
          </p:cNvSpPr>
          <p:nvPr/>
        </p:nvSpPr>
        <p:spPr bwMode="auto">
          <a:xfrm>
            <a:off x="3851920" y="1700808"/>
            <a:ext cx="5184576" cy="4752528"/>
          </a:xfrm>
          <a:prstGeom prst="roundRect">
            <a:avLst>
              <a:gd name="adj" fmla="val 10093"/>
            </a:avLst>
          </a:prstGeom>
          <a:noFill/>
          <a:ln w="9525">
            <a:solidFill>
              <a:srgbClr val="008000"/>
            </a:solidFill>
            <a:round/>
            <a:headEnd/>
            <a:tailEnd/>
          </a:ln>
        </p:spPr>
        <p:txBody>
          <a:bodyPr anchor="ctr"/>
          <a:lstStyle/>
          <a:p>
            <a:pPr indent="15875" algn="justLow">
              <a:lnSpc>
                <a:spcPct val="115000"/>
              </a:lnSpc>
            </a:pP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الاسم باللغة العربية: </a:t>
            </a:r>
            <a:r>
              <a:rPr lang="ar-SY" sz="2400" b="1" dirty="0" err="1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حشيشة</a:t>
            </a: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 الدينار.</a:t>
            </a:r>
          </a:p>
          <a:p>
            <a:pPr indent="15875" algn="justLow">
              <a:lnSpc>
                <a:spcPct val="115000"/>
              </a:lnSpc>
            </a:pP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الاسم باللغة الانكليزية: </a:t>
            </a:r>
            <a:r>
              <a:rPr lang="en-US" sz="2400" b="1" dirty="0" err="1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Humulus</a:t>
            </a:r>
            <a:r>
              <a:rPr lang="en-US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 or Hops </a:t>
            </a:r>
          </a:p>
          <a:p>
            <a:pPr indent="15875" algn="justLow">
              <a:lnSpc>
                <a:spcPct val="115000"/>
              </a:lnSpc>
            </a:pP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الاسم باللغة اللاتينية: </a:t>
            </a:r>
            <a:r>
              <a:rPr lang="en-US" sz="2400" b="1" i="1" dirty="0" err="1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Humulus</a:t>
            </a:r>
            <a:r>
              <a:rPr lang="en-US" sz="2400" b="1" i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 </a:t>
            </a:r>
            <a:r>
              <a:rPr lang="en-US" sz="2400" b="1" i="1" dirty="0" err="1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Iupulus</a:t>
            </a:r>
            <a:endParaRPr lang="en-US" sz="2400" b="1" i="1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raditional Arabic" pitchFamily="18" charset="-78"/>
            </a:endParaRPr>
          </a:p>
          <a:p>
            <a:pPr indent="15875" algn="justLow">
              <a:lnSpc>
                <a:spcPct val="115000"/>
              </a:lnSpc>
            </a:pP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الفصيلة: </a:t>
            </a:r>
            <a:r>
              <a:rPr lang="ar-SY" sz="2400" b="1" dirty="0" err="1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القنبية</a:t>
            </a: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 </a:t>
            </a:r>
            <a:r>
              <a:rPr lang="en-US" sz="2400" b="1" dirty="0" err="1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Cannabinaceae</a:t>
            </a:r>
            <a:r>
              <a:rPr lang="en-US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 </a:t>
            </a:r>
          </a:p>
          <a:p>
            <a:pPr indent="15875" algn="justLow">
              <a:lnSpc>
                <a:spcPct val="115000"/>
              </a:lnSpc>
            </a:pP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نبات عشبي ذو ساق ملتف وأوراق </a:t>
            </a:r>
            <a:r>
              <a:rPr lang="ar-SY" sz="2400" b="1" dirty="0" err="1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كفية</a:t>
            </a: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 مفصصة إلى 5 </a:t>
            </a:r>
            <a:r>
              <a:rPr lang="ar-SY" sz="2400" b="1" dirty="0" err="1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اقسام</a:t>
            </a: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، </a:t>
            </a:r>
            <a:r>
              <a:rPr lang="ar-SY" sz="2400" b="1" dirty="0" err="1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بيضوية</a:t>
            </a: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 الشكل ذات نهاية </a:t>
            </a:r>
            <a:r>
              <a:rPr lang="ar-SY" sz="2400" b="1" dirty="0" err="1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مؤنفة</a:t>
            </a: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. النبات ثنائي المسكن وحيد الجنس. تجتمع الأزهار المذكرة على شكل عنقود، أما الأزهار المؤنثة فتكون على شكل </a:t>
            </a:r>
            <a:r>
              <a:rPr lang="ar-SY" sz="2400" b="1" dirty="0" err="1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مخاريط</a:t>
            </a: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.</a:t>
            </a: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360040" y="980728"/>
            <a:ext cx="8244408" cy="64179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QA" sz="2400" dirty="0" smtClean="0">
                <a:solidFill>
                  <a:srgbClr val="006600"/>
                </a:solidFill>
                <a:cs typeface="PT Bold Heading" pitchFamily="2" charset="-78"/>
              </a:rPr>
              <a:t>تمرين عملي (4): دراسة المخاريط المؤنثة لحشيشة الدينار (مسحوق).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E7"/>
              </a:clrFrom>
              <a:clrTo>
                <a:srgbClr val="FFFFE7">
                  <a:alpha val="0"/>
                </a:srgbClr>
              </a:clrTo>
            </a:clrChange>
          </a:blip>
          <a:srcRect l="1855" t="18945" r="20703" b="69809"/>
          <a:stretch>
            <a:fillRect/>
          </a:stretch>
        </p:blipFill>
        <p:spPr bwMode="auto">
          <a:xfrm>
            <a:off x="0" y="0"/>
            <a:ext cx="9144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مستطيل مستدير الزوايا 17"/>
          <p:cNvSpPr/>
          <p:nvPr/>
        </p:nvSpPr>
        <p:spPr>
          <a:xfrm>
            <a:off x="4716016" y="260648"/>
            <a:ext cx="4320480" cy="64179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Y" sz="2800" dirty="0" smtClean="0">
                <a:solidFill>
                  <a:srgbClr val="006600"/>
                </a:solidFill>
                <a:cs typeface="PT Bold Heading" pitchFamily="2" charset="-78"/>
              </a:rPr>
              <a:t>- </a:t>
            </a:r>
            <a:r>
              <a:rPr lang="ar-QA" sz="2800" dirty="0" smtClean="0">
                <a:solidFill>
                  <a:srgbClr val="006600"/>
                </a:solidFill>
                <a:cs typeface="PT Bold Heading" pitchFamily="2" charset="-78"/>
              </a:rPr>
              <a:t>الجلسة العملية</a:t>
            </a:r>
            <a:r>
              <a:rPr lang="ar-SY" sz="2800" dirty="0" smtClean="0">
                <a:solidFill>
                  <a:srgbClr val="006600"/>
                </a:solidFill>
                <a:cs typeface="PT Bold Heading" pitchFamily="2" charset="-78"/>
              </a:rPr>
              <a:t> </a:t>
            </a:r>
            <a:r>
              <a:rPr lang="ar-SY" sz="2800" dirty="0" smtClean="0">
                <a:solidFill>
                  <a:srgbClr val="006600"/>
                </a:solidFill>
                <a:cs typeface="PT Bold Heading" pitchFamily="2" charset="-78"/>
              </a:rPr>
              <a:t>الرابعة عشر</a:t>
            </a:r>
            <a:r>
              <a:rPr lang="ar-QA" sz="2800" dirty="0" smtClean="0">
                <a:solidFill>
                  <a:srgbClr val="006600"/>
                </a:solidFill>
                <a:cs typeface="PT Bold Heading" pitchFamily="2" charset="-78"/>
              </a:rPr>
              <a:t>: </a:t>
            </a:r>
          </a:p>
        </p:txBody>
      </p:sp>
      <p:sp>
        <p:nvSpPr>
          <p:cNvPr id="19" name="مربع نص 18"/>
          <p:cNvSpPr>
            <a:spLocks noChangeArrowheads="1"/>
          </p:cNvSpPr>
          <p:nvPr/>
        </p:nvSpPr>
        <p:spPr bwMode="auto">
          <a:xfrm>
            <a:off x="3851920" y="1700808"/>
            <a:ext cx="5184576" cy="3672408"/>
          </a:xfrm>
          <a:prstGeom prst="roundRect">
            <a:avLst>
              <a:gd name="adj" fmla="val 10093"/>
            </a:avLst>
          </a:prstGeom>
          <a:noFill/>
          <a:ln w="9525">
            <a:solidFill>
              <a:srgbClr val="008000"/>
            </a:solidFill>
            <a:round/>
            <a:headEnd/>
            <a:tailEnd/>
          </a:ln>
        </p:spPr>
        <p:txBody>
          <a:bodyPr anchor="ctr"/>
          <a:lstStyle/>
          <a:p>
            <a:pPr indent="15875" algn="justLow">
              <a:lnSpc>
                <a:spcPct val="115000"/>
              </a:lnSpc>
            </a:pPr>
            <a:r>
              <a:rPr lang="ar-SY" sz="2400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القسم المستعمل:</a:t>
            </a:r>
          </a:p>
          <a:p>
            <a:pPr indent="15875" algn="justLow">
              <a:lnSpc>
                <a:spcPct val="115000"/>
              </a:lnSpc>
            </a:pP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تستعمل من هذا النبات </a:t>
            </a:r>
            <a:r>
              <a:rPr lang="ar-SY" sz="2400" b="1" dirty="0" err="1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مخاريطه</a:t>
            </a: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 المؤنثة. والتي تتألف من عدد كبير من </a:t>
            </a:r>
            <a:r>
              <a:rPr lang="ar-SY" sz="2400" b="1" dirty="0" err="1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القنابات</a:t>
            </a: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، ترتكز هذه </a:t>
            </a:r>
            <a:r>
              <a:rPr lang="ar-SY" sz="2400" b="1" dirty="0" err="1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القنابات</a:t>
            </a: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 على محور </a:t>
            </a:r>
            <a:r>
              <a:rPr lang="ar-SY" sz="2400" b="1" dirty="0" err="1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ازهراري</a:t>
            </a: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 متعرج طوله 3-4 سم. وتوجد الثمرة عادة في إبط كل </a:t>
            </a:r>
            <a:r>
              <a:rPr lang="ar-SY" sz="2400" b="1" dirty="0" err="1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قنابة</a:t>
            </a: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. تغطي </a:t>
            </a:r>
            <a:r>
              <a:rPr lang="ar-SY" sz="2400" b="1" dirty="0" err="1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القنابة</a:t>
            </a: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 والثمرة </a:t>
            </a:r>
            <a:r>
              <a:rPr lang="ar-SY" sz="2400" b="1" dirty="0" err="1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أوبار</a:t>
            </a: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 </a:t>
            </a:r>
            <a:r>
              <a:rPr lang="ar-SY" sz="2400" b="1" dirty="0" err="1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غدية</a:t>
            </a: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 ذات لون أصفر برتقالي تنفصل بسهولة عن </a:t>
            </a:r>
            <a:r>
              <a:rPr lang="ar-SY" sz="2400" b="1" dirty="0" err="1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القنابات</a:t>
            </a: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، يدعى مجموع هذه الأوبار باسم </a:t>
            </a:r>
            <a:r>
              <a:rPr lang="ar-SY" sz="2400" b="1" dirty="0" err="1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اللوبولين</a:t>
            </a: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 </a:t>
            </a:r>
            <a:r>
              <a:rPr lang="en-US" sz="2400" b="1" dirty="0" err="1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Lupulin</a:t>
            </a:r>
            <a:r>
              <a:rPr lang="en-US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.</a:t>
            </a: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360040" y="980728"/>
            <a:ext cx="8244408" cy="64179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QA" sz="2400" dirty="0" smtClean="0">
                <a:solidFill>
                  <a:srgbClr val="006600"/>
                </a:solidFill>
                <a:cs typeface="PT Bold Heading" pitchFamily="2" charset="-78"/>
              </a:rPr>
              <a:t>تمرين عملي (4): دراسة المخاريط المؤنثة لحشيشة الدينار (مسحوق).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E7"/>
              </a:clrFrom>
              <a:clrTo>
                <a:srgbClr val="FFFFE7">
                  <a:alpha val="0"/>
                </a:srgbClr>
              </a:clrTo>
            </a:clrChange>
          </a:blip>
          <a:srcRect l="1855" t="18945" r="20703" b="69809"/>
          <a:stretch>
            <a:fillRect/>
          </a:stretch>
        </p:blipFill>
        <p:spPr bwMode="auto">
          <a:xfrm>
            <a:off x="0" y="0"/>
            <a:ext cx="9144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مستطيل مستدير الزوايا 17"/>
          <p:cNvSpPr/>
          <p:nvPr/>
        </p:nvSpPr>
        <p:spPr>
          <a:xfrm>
            <a:off x="4716016" y="260648"/>
            <a:ext cx="4320480" cy="64179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Y" sz="2800" dirty="0" smtClean="0">
                <a:solidFill>
                  <a:srgbClr val="006600"/>
                </a:solidFill>
                <a:cs typeface="PT Bold Heading" pitchFamily="2" charset="-78"/>
              </a:rPr>
              <a:t>- </a:t>
            </a:r>
            <a:r>
              <a:rPr lang="ar-QA" sz="2800" dirty="0" smtClean="0">
                <a:solidFill>
                  <a:srgbClr val="006600"/>
                </a:solidFill>
                <a:cs typeface="PT Bold Heading" pitchFamily="2" charset="-78"/>
              </a:rPr>
              <a:t>الجلسة العملية</a:t>
            </a:r>
            <a:r>
              <a:rPr lang="ar-SY" sz="2800" dirty="0" smtClean="0">
                <a:solidFill>
                  <a:srgbClr val="006600"/>
                </a:solidFill>
                <a:cs typeface="PT Bold Heading" pitchFamily="2" charset="-78"/>
              </a:rPr>
              <a:t> </a:t>
            </a:r>
            <a:r>
              <a:rPr lang="ar-SY" sz="2800" dirty="0" smtClean="0">
                <a:solidFill>
                  <a:srgbClr val="006600"/>
                </a:solidFill>
                <a:cs typeface="PT Bold Heading" pitchFamily="2" charset="-78"/>
              </a:rPr>
              <a:t>الرابعة عشر</a:t>
            </a:r>
            <a:r>
              <a:rPr lang="ar-QA" sz="2800" dirty="0" smtClean="0">
                <a:solidFill>
                  <a:srgbClr val="006600"/>
                </a:solidFill>
                <a:cs typeface="PT Bold Heading" pitchFamily="2" charset="-78"/>
              </a:rPr>
              <a:t>: </a:t>
            </a: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360040" y="980728"/>
            <a:ext cx="8244408" cy="64179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QA" sz="2400" dirty="0" smtClean="0">
                <a:solidFill>
                  <a:srgbClr val="006600"/>
                </a:solidFill>
                <a:cs typeface="PT Bold Heading" pitchFamily="2" charset="-78"/>
              </a:rPr>
              <a:t>تمرين عملي (4): دراسة المخاريط المؤنثة لحشيشة الدينار (مسحوق).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b="16621"/>
          <a:stretch>
            <a:fillRect/>
          </a:stretch>
        </p:blipFill>
        <p:spPr bwMode="auto">
          <a:xfrm>
            <a:off x="756926" y="1808857"/>
            <a:ext cx="7775514" cy="4644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E7"/>
              </a:clrFrom>
              <a:clrTo>
                <a:srgbClr val="FFFFE7">
                  <a:alpha val="0"/>
                </a:srgbClr>
              </a:clrTo>
            </a:clrChange>
          </a:blip>
          <a:srcRect l="1855" t="18945" r="20703" b="69809"/>
          <a:stretch>
            <a:fillRect/>
          </a:stretch>
        </p:blipFill>
        <p:spPr bwMode="auto">
          <a:xfrm>
            <a:off x="0" y="0"/>
            <a:ext cx="9144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مستطيل مستدير الزوايا 17"/>
          <p:cNvSpPr/>
          <p:nvPr/>
        </p:nvSpPr>
        <p:spPr>
          <a:xfrm>
            <a:off x="4716016" y="260648"/>
            <a:ext cx="4320480" cy="64179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Y" sz="2800" dirty="0" smtClean="0">
                <a:solidFill>
                  <a:srgbClr val="006600"/>
                </a:solidFill>
                <a:cs typeface="PT Bold Heading" pitchFamily="2" charset="-78"/>
              </a:rPr>
              <a:t>- </a:t>
            </a:r>
            <a:r>
              <a:rPr lang="ar-QA" sz="2800" dirty="0" smtClean="0">
                <a:solidFill>
                  <a:srgbClr val="006600"/>
                </a:solidFill>
                <a:cs typeface="PT Bold Heading" pitchFamily="2" charset="-78"/>
              </a:rPr>
              <a:t>الجلسة العملية</a:t>
            </a:r>
            <a:r>
              <a:rPr lang="ar-SY" sz="2800" dirty="0" smtClean="0">
                <a:solidFill>
                  <a:srgbClr val="006600"/>
                </a:solidFill>
                <a:cs typeface="PT Bold Heading" pitchFamily="2" charset="-78"/>
              </a:rPr>
              <a:t> </a:t>
            </a:r>
            <a:r>
              <a:rPr lang="ar-SY" sz="2800" dirty="0" smtClean="0">
                <a:solidFill>
                  <a:srgbClr val="006600"/>
                </a:solidFill>
                <a:cs typeface="PT Bold Heading" pitchFamily="2" charset="-78"/>
              </a:rPr>
              <a:t>الرابعة عشر</a:t>
            </a:r>
            <a:r>
              <a:rPr lang="ar-QA" sz="2800" dirty="0" smtClean="0">
                <a:solidFill>
                  <a:srgbClr val="006600"/>
                </a:solidFill>
                <a:cs typeface="PT Bold Heading" pitchFamily="2" charset="-78"/>
              </a:rPr>
              <a:t>: </a:t>
            </a:r>
          </a:p>
        </p:txBody>
      </p:sp>
      <p:sp>
        <p:nvSpPr>
          <p:cNvPr id="19" name="مربع نص 18"/>
          <p:cNvSpPr>
            <a:spLocks noChangeArrowheads="1"/>
          </p:cNvSpPr>
          <p:nvPr/>
        </p:nvSpPr>
        <p:spPr bwMode="auto">
          <a:xfrm>
            <a:off x="3707904" y="1916832"/>
            <a:ext cx="5184576" cy="2088232"/>
          </a:xfrm>
          <a:prstGeom prst="roundRect">
            <a:avLst>
              <a:gd name="adj" fmla="val 10093"/>
            </a:avLst>
          </a:prstGeom>
          <a:noFill/>
          <a:ln w="9525">
            <a:solidFill>
              <a:srgbClr val="008000"/>
            </a:solidFill>
            <a:round/>
            <a:headEnd/>
            <a:tailEnd/>
          </a:ln>
        </p:spPr>
        <p:txBody>
          <a:bodyPr anchor="ctr"/>
          <a:lstStyle/>
          <a:p>
            <a:pPr indent="15875" algn="justLow">
              <a:lnSpc>
                <a:spcPct val="115000"/>
              </a:lnSpc>
            </a:pPr>
            <a:r>
              <a:rPr lang="ar-SY" sz="2400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الاستعمال:</a:t>
            </a:r>
          </a:p>
          <a:p>
            <a:pPr indent="15875" algn="justLow">
              <a:lnSpc>
                <a:spcPct val="115000"/>
              </a:lnSpc>
            </a:pP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يستعمل هذا العقار كمقوٍ مر، كما يستعمل في تحضير خلاصة </a:t>
            </a:r>
            <a:r>
              <a:rPr lang="ar-SY" sz="2400" b="1" dirty="0" err="1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المالت</a:t>
            </a: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 فيكسبها الطعم المر الشهي، كما يتدخل في حفظ هذه الخلاصة.</a:t>
            </a: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360040" y="980728"/>
            <a:ext cx="8244408" cy="64179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QA" sz="2400" dirty="0" smtClean="0">
                <a:solidFill>
                  <a:srgbClr val="006600"/>
                </a:solidFill>
                <a:cs typeface="PT Bold Heading" pitchFamily="2" charset="-78"/>
              </a:rPr>
              <a:t>تمرين عملي (4): دراسة المخاريط المؤنثة لحشيشة الدينار (مسحوق).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E7"/>
              </a:clrFrom>
              <a:clrTo>
                <a:srgbClr val="FFFFE7">
                  <a:alpha val="0"/>
                </a:srgbClr>
              </a:clrTo>
            </a:clrChange>
          </a:blip>
          <a:srcRect l="1855" t="18945" r="20703" b="69809"/>
          <a:stretch>
            <a:fillRect/>
          </a:stretch>
        </p:blipFill>
        <p:spPr bwMode="auto">
          <a:xfrm>
            <a:off x="0" y="0"/>
            <a:ext cx="9144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مستطيل مستدير الزوايا 17"/>
          <p:cNvSpPr/>
          <p:nvPr/>
        </p:nvSpPr>
        <p:spPr>
          <a:xfrm>
            <a:off x="4716016" y="260648"/>
            <a:ext cx="4320480" cy="64179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Y" sz="2800" dirty="0" smtClean="0">
                <a:solidFill>
                  <a:srgbClr val="006600"/>
                </a:solidFill>
                <a:cs typeface="PT Bold Heading" pitchFamily="2" charset="-78"/>
              </a:rPr>
              <a:t>- </a:t>
            </a:r>
            <a:r>
              <a:rPr lang="ar-QA" sz="2800" dirty="0" smtClean="0">
                <a:solidFill>
                  <a:srgbClr val="006600"/>
                </a:solidFill>
                <a:cs typeface="PT Bold Heading" pitchFamily="2" charset="-78"/>
              </a:rPr>
              <a:t>الجلسة العملية</a:t>
            </a:r>
            <a:r>
              <a:rPr lang="ar-SY" sz="2800" dirty="0" smtClean="0">
                <a:solidFill>
                  <a:srgbClr val="006600"/>
                </a:solidFill>
                <a:cs typeface="PT Bold Heading" pitchFamily="2" charset="-78"/>
              </a:rPr>
              <a:t> </a:t>
            </a:r>
            <a:r>
              <a:rPr lang="ar-SY" sz="2800" dirty="0" smtClean="0">
                <a:solidFill>
                  <a:srgbClr val="006600"/>
                </a:solidFill>
                <a:cs typeface="PT Bold Heading" pitchFamily="2" charset="-78"/>
              </a:rPr>
              <a:t>الرابعة عشر</a:t>
            </a:r>
            <a:r>
              <a:rPr lang="ar-QA" sz="2800" dirty="0" smtClean="0">
                <a:solidFill>
                  <a:srgbClr val="006600"/>
                </a:solidFill>
                <a:cs typeface="PT Bold Heading" pitchFamily="2" charset="-78"/>
              </a:rPr>
              <a:t>: </a:t>
            </a:r>
          </a:p>
        </p:txBody>
      </p:sp>
      <p:sp>
        <p:nvSpPr>
          <p:cNvPr id="19" name="مربع نص 18"/>
          <p:cNvSpPr>
            <a:spLocks noChangeArrowheads="1"/>
          </p:cNvSpPr>
          <p:nvPr/>
        </p:nvSpPr>
        <p:spPr bwMode="auto">
          <a:xfrm>
            <a:off x="3275856" y="1700808"/>
            <a:ext cx="5760640" cy="3240360"/>
          </a:xfrm>
          <a:prstGeom prst="roundRect">
            <a:avLst>
              <a:gd name="adj" fmla="val 10093"/>
            </a:avLst>
          </a:prstGeom>
          <a:noFill/>
          <a:ln w="9525">
            <a:solidFill>
              <a:srgbClr val="008000"/>
            </a:solidFill>
            <a:round/>
            <a:headEnd/>
            <a:tailEnd/>
          </a:ln>
        </p:spPr>
        <p:txBody>
          <a:bodyPr anchor="ctr"/>
          <a:lstStyle/>
          <a:p>
            <a:pPr indent="15875" algn="justLow">
              <a:lnSpc>
                <a:spcPct val="115000"/>
              </a:lnSpc>
            </a:pP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الاسم باللغة العربية: </a:t>
            </a:r>
            <a:r>
              <a:rPr lang="ar-SY" sz="2400" b="1" dirty="0" err="1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شمرة</a:t>
            </a: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 (</a:t>
            </a:r>
            <a:r>
              <a:rPr lang="ar-SY" sz="2400" b="1" dirty="0" err="1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شومر</a:t>
            </a: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).</a:t>
            </a:r>
          </a:p>
          <a:p>
            <a:pPr indent="15875" algn="justLow">
              <a:lnSpc>
                <a:spcPct val="115000"/>
              </a:lnSpc>
            </a:pP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الاسم باللغة الانكليزية: </a:t>
            </a:r>
            <a:r>
              <a:rPr lang="en-US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Fennel </a:t>
            </a:r>
          </a:p>
          <a:p>
            <a:pPr indent="15875" algn="justLow">
              <a:lnSpc>
                <a:spcPct val="115000"/>
              </a:lnSpc>
            </a:pP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الاسم باللغة اللاتينية: </a:t>
            </a:r>
            <a:r>
              <a:rPr lang="en-US" sz="2400" b="1" i="1" dirty="0" err="1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Foeniculum</a:t>
            </a:r>
            <a:r>
              <a:rPr lang="en-US" sz="2400" b="1" i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 </a:t>
            </a:r>
            <a:r>
              <a:rPr lang="en-US" sz="2400" b="1" i="1" dirty="0" err="1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vulgare</a:t>
            </a:r>
            <a:endParaRPr lang="en-US" sz="2400" b="1" i="1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raditional Arabic" pitchFamily="18" charset="-78"/>
            </a:endParaRPr>
          </a:p>
          <a:p>
            <a:pPr indent="15875" algn="justLow">
              <a:lnSpc>
                <a:spcPct val="115000"/>
              </a:lnSpc>
            </a:pP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الفصيلة: </a:t>
            </a:r>
            <a:r>
              <a:rPr lang="ar-SY" sz="2400" b="1" dirty="0" err="1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الخيمية</a:t>
            </a: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 </a:t>
            </a:r>
            <a:r>
              <a:rPr lang="en-US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 </a:t>
            </a:r>
            <a:r>
              <a:rPr lang="en-US" sz="2400" b="1" dirty="0" err="1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Apiaceae</a:t>
            </a:r>
            <a:r>
              <a:rPr lang="en-US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 </a:t>
            </a: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/ المظلية </a:t>
            </a:r>
            <a:r>
              <a:rPr lang="en-US" sz="2400" b="1" dirty="0" err="1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Umbelliferae</a:t>
            </a:r>
            <a:endParaRPr lang="en-US" sz="2400" b="1" dirty="0" smtClean="0">
              <a:latin typeface="Calibri" pitchFamily="34" charset="0"/>
              <a:ea typeface="Times New Roman" pitchFamily="18" charset="0"/>
              <a:cs typeface="Traditional Arabic" pitchFamily="18" charset="-78"/>
            </a:endParaRPr>
          </a:p>
          <a:p>
            <a:pPr indent="15875" algn="justLow">
              <a:lnSpc>
                <a:spcPct val="115000"/>
              </a:lnSpc>
            </a:pP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الفصيلة </a:t>
            </a:r>
            <a:r>
              <a:rPr lang="ar-SY" sz="2400" b="1" dirty="0" err="1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الخيمية</a:t>
            </a: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 فصيلة متجانسة جدا تضم نباتات كثيرة التشابه بأوصافها الخارجية جميعها نباتات عشبية تنمو في المناطق المعتدلة.</a:t>
            </a: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1512168" y="980728"/>
            <a:ext cx="6084168" cy="64179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QA" sz="2400" dirty="0" smtClean="0">
                <a:solidFill>
                  <a:srgbClr val="006600"/>
                </a:solidFill>
                <a:cs typeface="PT Bold Heading" pitchFamily="2" charset="-78"/>
              </a:rPr>
              <a:t>تمرين عملي (5): دراسة ثمار الشمرة (مسحوق).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E7"/>
              </a:clrFrom>
              <a:clrTo>
                <a:srgbClr val="FFFFE7">
                  <a:alpha val="0"/>
                </a:srgbClr>
              </a:clrTo>
            </a:clrChange>
          </a:blip>
          <a:srcRect l="1855" t="18945" r="20703" b="69809"/>
          <a:stretch>
            <a:fillRect/>
          </a:stretch>
        </p:blipFill>
        <p:spPr bwMode="auto">
          <a:xfrm>
            <a:off x="0" y="0"/>
            <a:ext cx="9144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مستطيل مستدير الزوايا 17"/>
          <p:cNvSpPr/>
          <p:nvPr/>
        </p:nvSpPr>
        <p:spPr>
          <a:xfrm>
            <a:off x="4716016" y="260648"/>
            <a:ext cx="4320480" cy="64179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Y" sz="2800" dirty="0" smtClean="0">
                <a:solidFill>
                  <a:srgbClr val="006600"/>
                </a:solidFill>
                <a:cs typeface="PT Bold Heading" pitchFamily="2" charset="-78"/>
              </a:rPr>
              <a:t>- </a:t>
            </a:r>
            <a:r>
              <a:rPr lang="ar-QA" sz="2800" dirty="0" smtClean="0">
                <a:solidFill>
                  <a:srgbClr val="006600"/>
                </a:solidFill>
                <a:cs typeface="PT Bold Heading" pitchFamily="2" charset="-78"/>
              </a:rPr>
              <a:t>الجلسة العملية</a:t>
            </a:r>
            <a:r>
              <a:rPr lang="ar-SY" sz="2800" dirty="0" smtClean="0">
                <a:solidFill>
                  <a:srgbClr val="006600"/>
                </a:solidFill>
                <a:cs typeface="PT Bold Heading" pitchFamily="2" charset="-78"/>
              </a:rPr>
              <a:t> </a:t>
            </a:r>
            <a:r>
              <a:rPr lang="ar-SY" sz="2800" dirty="0" smtClean="0">
                <a:solidFill>
                  <a:srgbClr val="006600"/>
                </a:solidFill>
                <a:cs typeface="PT Bold Heading" pitchFamily="2" charset="-78"/>
              </a:rPr>
              <a:t>الرابعة عشر</a:t>
            </a:r>
            <a:r>
              <a:rPr lang="ar-QA" sz="2800" dirty="0" smtClean="0">
                <a:solidFill>
                  <a:srgbClr val="006600"/>
                </a:solidFill>
                <a:cs typeface="PT Bold Heading" pitchFamily="2" charset="-78"/>
              </a:rPr>
              <a:t>: </a:t>
            </a:r>
          </a:p>
        </p:txBody>
      </p:sp>
      <p:sp>
        <p:nvSpPr>
          <p:cNvPr id="19" name="مربع نص 18"/>
          <p:cNvSpPr>
            <a:spLocks noChangeArrowheads="1"/>
          </p:cNvSpPr>
          <p:nvPr/>
        </p:nvSpPr>
        <p:spPr bwMode="auto">
          <a:xfrm>
            <a:off x="3275856" y="1700808"/>
            <a:ext cx="5760640" cy="2664296"/>
          </a:xfrm>
          <a:prstGeom prst="roundRect">
            <a:avLst>
              <a:gd name="adj" fmla="val 10093"/>
            </a:avLst>
          </a:prstGeom>
          <a:noFill/>
          <a:ln w="9525">
            <a:solidFill>
              <a:srgbClr val="008000"/>
            </a:solidFill>
            <a:round/>
            <a:headEnd/>
            <a:tailEnd/>
          </a:ln>
        </p:spPr>
        <p:txBody>
          <a:bodyPr anchor="ctr"/>
          <a:lstStyle/>
          <a:p>
            <a:pPr indent="15875" algn="justLow">
              <a:lnSpc>
                <a:spcPct val="115000"/>
              </a:lnSpc>
            </a:pP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تمتاز ثمار الفصيلة </a:t>
            </a:r>
            <a:r>
              <a:rPr lang="ar-SY" sz="2400" b="1" dirty="0" err="1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الخيمية</a:t>
            </a: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 بصفات خاصة وتدعى الثمرة الواحدة </a:t>
            </a:r>
            <a:r>
              <a:rPr lang="ar-SY" sz="2400" b="1" dirty="0" err="1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برة</a:t>
            </a: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 مزدوجة تتألف من قسمين يدعى كل منها نصف ثمرة لها وجهان أحدهما مسطح داخلي والآخر محدب خارجي والوجه الخارجي خمسة أضلاع </a:t>
            </a:r>
            <a:r>
              <a:rPr lang="ar-SY" sz="2400" b="1" dirty="0" err="1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طولانية</a:t>
            </a: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 بارزة يوجد في كل ضلع حزمة وعائية والبذرة وحيدة في كل جوف وذات سويداء.</a:t>
            </a: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1512168" y="980728"/>
            <a:ext cx="6084168" cy="64179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QA" sz="2400" dirty="0" smtClean="0">
                <a:solidFill>
                  <a:srgbClr val="006600"/>
                </a:solidFill>
                <a:cs typeface="PT Bold Heading" pitchFamily="2" charset="-78"/>
              </a:rPr>
              <a:t>تمرين عملي (5): دراسة ثمار الشمرة (مسحوق).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E7"/>
              </a:clrFrom>
              <a:clrTo>
                <a:srgbClr val="FFFFE7">
                  <a:alpha val="0"/>
                </a:srgbClr>
              </a:clrTo>
            </a:clrChange>
          </a:blip>
          <a:srcRect l="1855" t="18945" r="20703" b="69809"/>
          <a:stretch>
            <a:fillRect/>
          </a:stretch>
        </p:blipFill>
        <p:spPr bwMode="auto">
          <a:xfrm>
            <a:off x="0" y="0"/>
            <a:ext cx="91440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مستطيل مستدير الزوايا 17"/>
          <p:cNvSpPr/>
          <p:nvPr/>
        </p:nvSpPr>
        <p:spPr>
          <a:xfrm>
            <a:off x="4716016" y="260648"/>
            <a:ext cx="4320480" cy="64179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Y" sz="2800" dirty="0" smtClean="0">
                <a:solidFill>
                  <a:srgbClr val="006600"/>
                </a:solidFill>
                <a:cs typeface="PT Bold Heading" pitchFamily="2" charset="-78"/>
              </a:rPr>
              <a:t>- </a:t>
            </a:r>
            <a:r>
              <a:rPr lang="ar-QA" sz="2800" dirty="0" smtClean="0">
                <a:solidFill>
                  <a:srgbClr val="006600"/>
                </a:solidFill>
                <a:cs typeface="PT Bold Heading" pitchFamily="2" charset="-78"/>
              </a:rPr>
              <a:t>الجلسة العملية</a:t>
            </a:r>
            <a:r>
              <a:rPr lang="ar-SY" sz="2800" dirty="0" smtClean="0">
                <a:solidFill>
                  <a:srgbClr val="006600"/>
                </a:solidFill>
                <a:cs typeface="PT Bold Heading" pitchFamily="2" charset="-78"/>
              </a:rPr>
              <a:t> </a:t>
            </a:r>
            <a:r>
              <a:rPr lang="ar-SY" sz="2800" dirty="0" smtClean="0">
                <a:solidFill>
                  <a:srgbClr val="006600"/>
                </a:solidFill>
                <a:cs typeface="PT Bold Heading" pitchFamily="2" charset="-78"/>
              </a:rPr>
              <a:t>الرابعة عشر</a:t>
            </a:r>
            <a:r>
              <a:rPr lang="ar-QA" sz="2800" dirty="0" smtClean="0">
                <a:solidFill>
                  <a:srgbClr val="006600"/>
                </a:solidFill>
                <a:cs typeface="PT Bold Heading" pitchFamily="2" charset="-78"/>
              </a:rPr>
              <a:t>: </a:t>
            </a:r>
          </a:p>
        </p:txBody>
      </p:sp>
      <p:sp>
        <p:nvSpPr>
          <p:cNvPr id="19" name="مربع نص 18"/>
          <p:cNvSpPr>
            <a:spLocks noChangeArrowheads="1"/>
          </p:cNvSpPr>
          <p:nvPr/>
        </p:nvSpPr>
        <p:spPr bwMode="auto">
          <a:xfrm>
            <a:off x="3275856" y="1700808"/>
            <a:ext cx="5760640" cy="2664296"/>
          </a:xfrm>
          <a:prstGeom prst="roundRect">
            <a:avLst>
              <a:gd name="adj" fmla="val 10093"/>
            </a:avLst>
          </a:prstGeom>
          <a:noFill/>
          <a:ln w="9525">
            <a:solidFill>
              <a:srgbClr val="008000"/>
            </a:solidFill>
            <a:round/>
            <a:headEnd/>
            <a:tailEnd/>
          </a:ln>
        </p:spPr>
        <p:txBody>
          <a:bodyPr anchor="ctr"/>
          <a:lstStyle/>
          <a:p>
            <a:pPr indent="15875" algn="justLow">
              <a:lnSpc>
                <a:spcPct val="115000"/>
              </a:lnSpc>
            </a:pPr>
            <a:r>
              <a:rPr lang="ar-SY" sz="2400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القسم المستعمل:</a:t>
            </a:r>
          </a:p>
          <a:p>
            <a:pPr indent="15875" algn="justLow">
              <a:lnSpc>
                <a:spcPct val="115000"/>
              </a:lnSpc>
            </a:pPr>
            <a:r>
              <a:rPr lang="ar-SY" sz="2400" b="1" dirty="0" err="1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الشمرة</a:t>
            </a:r>
            <a:r>
              <a:rPr lang="ar-SY" sz="2400" b="1" dirty="0" smtClean="0">
                <a:latin typeface="Calibri" pitchFamily="34" charset="0"/>
                <a:ea typeface="Times New Roman" pitchFamily="18" charset="0"/>
                <a:cs typeface="Traditional Arabic" pitchFamily="18" charset="-78"/>
              </a:rPr>
              <a:t> نبات منشؤه مناطق حوض البحر الأبيض المتوسط تستعمل منه ثماره وهي ذات شكل بيضاوي بطول 3-12 ملم وعرض 3-4 ملم تمتاز بلونها البني الضارب قليلا إلى الأخضر سطحها أملس وتظهر عليه بوضوح خمسة حواف رئيسية.</a:t>
            </a: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1512168" y="980728"/>
            <a:ext cx="6084168" cy="64179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QA" sz="2400" dirty="0" smtClean="0">
                <a:solidFill>
                  <a:srgbClr val="006600"/>
                </a:solidFill>
                <a:cs typeface="PT Bold Heading" pitchFamily="2" charset="-78"/>
              </a:rPr>
              <a:t>تمرين عملي (5): دراسة ثمار الشمرة (مسحوق).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9670</TotalTime>
  <Words>732</Words>
  <Application>Microsoft Office PowerPoint</Application>
  <PresentationFormat>عرض على الشاشة (3:4)‏</PresentationFormat>
  <Paragraphs>86</Paragraphs>
  <Slides>18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18</vt:i4>
      </vt:variant>
    </vt:vector>
  </HeadingPairs>
  <TitlesOfParts>
    <vt:vector size="19" baseType="lpstr">
      <vt:lpstr>Office Theme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</vt:vector>
  </TitlesOfParts>
  <Company>sss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amal</dc:creator>
  <cp:lastModifiedBy>ahmad</cp:lastModifiedBy>
  <cp:revision>775</cp:revision>
  <dcterms:created xsi:type="dcterms:W3CDTF">2009-01-25T18:29:36Z</dcterms:created>
  <dcterms:modified xsi:type="dcterms:W3CDTF">2010-12-20T05:12:20Z</dcterms:modified>
</cp:coreProperties>
</file>