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278" r:id="rId2"/>
    <p:sldId id="276" r:id="rId3"/>
    <p:sldId id="279" r:id="rId4"/>
    <p:sldId id="256" r:id="rId5"/>
    <p:sldId id="257" r:id="rId6"/>
    <p:sldId id="270" r:id="rId7"/>
    <p:sldId id="263" r:id="rId8"/>
    <p:sldId id="264" r:id="rId9"/>
    <p:sldId id="284" r:id="rId10"/>
    <p:sldId id="265" r:id="rId11"/>
    <p:sldId id="287" r:id="rId12"/>
    <p:sldId id="281" r:id="rId13"/>
    <p:sldId id="266" r:id="rId14"/>
    <p:sldId id="282" r:id="rId15"/>
    <p:sldId id="283" r:id="rId16"/>
    <p:sldId id="288" r:id="rId17"/>
    <p:sldId id="267" r:id="rId18"/>
    <p:sldId id="285" r:id="rId19"/>
    <p:sldId id="286" r:id="rId20"/>
    <p:sldId id="268" r:id="rId21"/>
    <p:sldId id="289" r:id="rId22"/>
    <p:sldId id="290" r:id="rId2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0432" autoAdjust="0"/>
    <p:restoredTop sz="94660"/>
  </p:normalViewPr>
  <p:slideViewPr>
    <p:cSldViewPr>
      <p:cViewPr>
        <p:scale>
          <a:sx n="54" d="100"/>
          <a:sy n="54" d="100"/>
        </p:scale>
        <p:origin x="-822" y="-3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23D9118-1111-481D-BEEC-FEC698778FD6}" type="datetimeFigureOut">
              <a:rPr lang="fr-FR" smtClean="0"/>
              <a:pPr/>
              <a:t>29/11/2011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F3972F-BC26-455B-9AB3-934572FBEFA7}"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defTabSz="912813" eaLnBrk="1" hangingPunct="1"/>
            <a:fld id="{BB830993-7F9D-46A3-A0F1-67DCFC4A6EBE}" type="slidenum">
              <a:rPr lang="fr-FR" sz="1200"/>
              <a:pPr algn="r" defTabSz="912813" eaLnBrk="1" hangingPunct="1"/>
              <a:t>1</a:t>
            </a:fld>
            <a:endParaRPr lang="fr-FR" sz="1200"/>
          </a:p>
        </p:txBody>
      </p:sp>
      <p:sp>
        <p:nvSpPr>
          <p:cNvPr id="56323" name="Rectangle 1031"/>
          <p:cNvSpPr txBox="1">
            <a:spLocks noGrp="1" noChangeArrowheads="1"/>
          </p:cNvSpPr>
          <p:nvPr/>
        </p:nvSpPr>
        <p:spPr bwMode="auto">
          <a:xfrm>
            <a:off x="3886200" y="8686800"/>
            <a:ext cx="2971800" cy="457200"/>
          </a:xfrm>
          <a:prstGeom prst="rect">
            <a:avLst/>
          </a:prstGeom>
          <a:noFill/>
          <a:ln w="12700">
            <a:noFill/>
            <a:miter lim="800000"/>
            <a:headEnd type="none" w="sm" len="sm"/>
            <a:tailEnd type="none" w="sm" len="sm"/>
          </a:ln>
        </p:spPr>
        <p:txBody>
          <a:bodyPr anchor="b"/>
          <a:lstStyle/>
          <a:p>
            <a:pPr algn="r" defTabSz="912813"/>
            <a:fld id="{E63F1697-2518-4186-B304-195604B73A71}" type="slidenum">
              <a:rPr lang="ar-SA" sz="1200">
                <a:latin typeface="Times New Roman" pitchFamily="18" charset="0"/>
                <a:cs typeface="Times New Roman" pitchFamily="18" charset="0"/>
              </a:rPr>
              <a:pPr algn="r" defTabSz="912813"/>
              <a:t>1</a:t>
            </a:fld>
            <a:endParaRPr lang="fr-FR" sz="1200">
              <a:latin typeface="Times New Roman" pitchFamily="18" charset="0"/>
            </a:endParaRPr>
          </a:p>
        </p:txBody>
      </p:sp>
      <p:sp>
        <p:nvSpPr>
          <p:cNvPr id="5632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5"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defTabSz="912813"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ar-DZ" dirty="0" smtClean="0"/>
              <a:t>فوج 2</a:t>
            </a:r>
            <a:endParaRPr lang="fr-FR" dirty="0"/>
          </a:p>
        </p:txBody>
      </p:sp>
      <p:sp>
        <p:nvSpPr>
          <p:cNvPr id="4" name="Espace réservé du numéro de diapositive 3"/>
          <p:cNvSpPr>
            <a:spLocks noGrp="1"/>
          </p:cNvSpPr>
          <p:nvPr>
            <p:ph type="sldNum" sz="quarter" idx="10"/>
          </p:nvPr>
        </p:nvSpPr>
        <p:spPr/>
        <p:txBody>
          <a:bodyPr/>
          <a:lstStyle/>
          <a:p>
            <a:fld id="{10F3972F-BC26-455B-9AB3-934572FBEFA7}"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ar-DZ" dirty="0" smtClean="0"/>
              <a:t>مخطط</a:t>
            </a:r>
            <a:r>
              <a:rPr lang="ar-DZ" baseline="0" dirty="0" smtClean="0"/>
              <a:t> العمل</a:t>
            </a:r>
            <a:endParaRPr lang="fr-FR" dirty="0"/>
          </a:p>
        </p:txBody>
      </p:sp>
      <p:sp>
        <p:nvSpPr>
          <p:cNvPr id="4" name="Espace réservé du numéro de diapositive 3"/>
          <p:cNvSpPr>
            <a:spLocks noGrp="1"/>
          </p:cNvSpPr>
          <p:nvPr>
            <p:ph type="sldNum" sz="quarter" idx="10"/>
          </p:nvPr>
        </p:nvSpPr>
        <p:spPr/>
        <p:txBody>
          <a:bodyPr/>
          <a:lstStyle/>
          <a:p>
            <a:fld id="{10F3972F-BC26-455B-9AB3-934572FBEFA7}"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0F3972F-BC26-455B-9AB3-934572FBEFA7}" type="slidenum">
              <a:rPr lang="fr-FR" smtClean="0"/>
              <a:pPr/>
              <a:t>6</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ar-DZ" dirty="0" smtClean="0"/>
              <a:t>الطرق</a:t>
            </a:r>
            <a:r>
              <a:rPr lang="ar-DZ" baseline="0" dirty="0" smtClean="0"/>
              <a:t> الرئيسية</a:t>
            </a:r>
            <a:endParaRPr lang="ar-SA" dirty="0"/>
          </a:p>
        </p:txBody>
      </p:sp>
      <p:sp>
        <p:nvSpPr>
          <p:cNvPr id="4" name="عنصر نائب لرقم الشريحة 3"/>
          <p:cNvSpPr>
            <a:spLocks noGrp="1"/>
          </p:cNvSpPr>
          <p:nvPr>
            <p:ph type="sldNum" sz="quarter" idx="10"/>
          </p:nvPr>
        </p:nvSpPr>
        <p:spPr/>
        <p:txBody>
          <a:bodyPr/>
          <a:lstStyle/>
          <a:p>
            <a:fld id="{10F3972F-BC26-455B-9AB3-934572FBEFA7}" type="slidenum">
              <a:rPr lang="fr-FR" smtClean="0"/>
              <a:pPr/>
              <a:t>14</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10F3972F-BC26-455B-9AB3-934572FBEFA7}" type="slidenum">
              <a:rPr lang="fr-FR" smtClean="0"/>
              <a:pPr/>
              <a:t>15</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SA" dirty="0"/>
          </a:p>
        </p:txBody>
      </p:sp>
      <p:sp>
        <p:nvSpPr>
          <p:cNvPr id="4" name="عنصر نائب لرقم الشريحة 3"/>
          <p:cNvSpPr>
            <a:spLocks noGrp="1"/>
          </p:cNvSpPr>
          <p:nvPr>
            <p:ph type="sldNum" sz="quarter" idx="10"/>
          </p:nvPr>
        </p:nvSpPr>
        <p:spPr/>
        <p:txBody>
          <a:bodyPr/>
          <a:lstStyle/>
          <a:p>
            <a:fld id="{10F3972F-BC26-455B-9AB3-934572FBEFA7}" type="slidenum">
              <a:rPr lang="fr-FR" smtClean="0"/>
              <a:pPr/>
              <a:t>19</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r>
              <a:rPr lang="fr-FR" dirty="0" err="1" smtClean="0"/>
              <a:t>ugrf</a:t>
            </a:r>
            <a:r>
              <a:rPr lang="en-US" dirty="0" err="1" smtClean="0"/>
              <a:t>dfa</a:t>
            </a:r>
            <a:endParaRPr lang="ar-SA" dirty="0"/>
          </a:p>
        </p:txBody>
      </p:sp>
      <p:sp>
        <p:nvSpPr>
          <p:cNvPr id="4" name="عنصر نائب لرقم الشريحة 3"/>
          <p:cNvSpPr>
            <a:spLocks noGrp="1"/>
          </p:cNvSpPr>
          <p:nvPr>
            <p:ph type="sldNum" sz="quarter" idx="10"/>
          </p:nvPr>
        </p:nvSpPr>
        <p:spPr/>
        <p:txBody>
          <a:bodyPr/>
          <a:lstStyle/>
          <a:p>
            <a:fld id="{10F3972F-BC26-455B-9AB3-934572FBEFA7}" type="slidenum">
              <a:rPr lang="fr-FR" smtClean="0"/>
              <a:pPr/>
              <a:t>20</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19" name="Espace réservé du pied de page 18"/>
          <p:cNvSpPr>
            <a:spLocks noGrp="1"/>
          </p:cNvSpPr>
          <p:nvPr>
            <p:ph type="ftr" sz="quarter" idx="11"/>
          </p:nvPr>
        </p:nvSpPr>
        <p:spPr/>
        <p:txBody>
          <a:bodyPr/>
          <a:lstStyle/>
          <a:p>
            <a:endParaRPr lang="fr-BE"/>
          </a:p>
        </p:txBody>
      </p:sp>
      <p:sp>
        <p:nvSpPr>
          <p:cNvPr id="27" name="Espace réservé du numéro de diapositive 26"/>
          <p:cNvSpPr>
            <a:spLocks noGrp="1"/>
          </p:cNvSpPr>
          <p:nvPr>
            <p:ph type="sldNum" sz="quarter" idx="12"/>
          </p:nvPr>
        </p:nvSpPr>
        <p:spPr/>
        <p:txBody>
          <a:body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29/11/2011</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8077200" y="6356350"/>
            <a:ext cx="609600" cy="365125"/>
          </a:xfrm>
        </p:spPr>
        <p:txBody>
          <a:bodyPr/>
          <a:lstStyle/>
          <a:p>
            <a:fld id="{CF4668DC-857F-487D-BFFA-8C0CA5037977}" type="slidenum">
              <a:rPr lang="fr-BE" smtClean="0"/>
              <a:pPr/>
              <a:t>‹N°›</a:t>
            </a:fld>
            <a:endParaRPr lang="fr-BE"/>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A309A6D-C09C-4548-B29A-6CF363A7E532}" type="datetimeFigureOut">
              <a:rPr lang="fr-FR" smtClean="0"/>
              <a:pPr/>
              <a:t>29/11/2011</a:t>
            </a:fld>
            <a:endParaRPr lang="fr-BE"/>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BE"/>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CF4668DC-857F-487D-BFFA-8C0CA5037977}" type="slidenum">
              <a:rPr lang="fr-BE" smtClean="0"/>
              <a:pPr/>
              <a:t>‹N°›</a:t>
            </a:fld>
            <a:endParaRPr lang="fr-BE"/>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uage 4"/>
          <p:cNvSpPr/>
          <p:nvPr/>
        </p:nvSpPr>
        <p:spPr bwMode="auto">
          <a:xfrm>
            <a:off x="1466473" y="1292439"/>
            <a:ext cx="6930016" cy="4616729"/>
          </a:xfrm>
          <a:prstGeom prst="cloud">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eaLnBrk="1" hangingPunct="1">
              <a:defRPr/>
            </a:pPr>
            <a:endParaRPr lang="fr-FR" sz="2000">
              <a:solidFill>
                <a:schemeClr val="bg2"/>
              </a:solidFill>
              <a:latin typeface="Calibri" pitchFamily="34" charset="0"/>
              <a:cs typeface="Arial" charset="0"/>
            </a:endParaRPr>
          </a:p>
        </p:txBody>
      </p:sp>
      <p:pic>
        <p:nvPicPr>
          <p:cNvPr id="8197" name="Picture 8" descr="00A0940208E4_207"/>
          <p:cNvPicPr>
            <a:picLocks noChangeAspect="1" noChangeArrowheads="1" noCrop="1"/>
          </p:cNvPicPr>
          <p:nvPr/>
        </p:nvPicPr>
        <p:blipFill>
          <a:blip r:embed="rId3">
            <a:lum bright="-100000"/>
            <a:grayscl/>
          </a:blip>
          <a:srcRect/>
          <a:stretch>
            <a:fillRect/>
          </a:stretch>
        </p:blipFill>
        <p:spPr bwMode="auto">
          <a:xfrm>
            <a:off x="2071688" y="1785938"/>
            <a:ext cx="5638800" cy="3430587"/>
          </a:xfrm>
          <a:prstGeom prst="rect">
            <a:avLst/>
          </a:prstGeom>
          <a:noFill/>
          <a:ln w="9525">
            <a:noFill/>
            <a:miter lim="800000"/>
            <a:headEnd/>
            <a:tailEnd/>
          </a:ln>
        </p:spPr>
      </p:pic>
      <p:pic>
        <p:nvPicPr>
          <p:cNvPr id="8198" name="Picture 6" descr="clip_image001"/>
          <p:cNvPicPr>
            <a:picLocks noChangeAspect="1" noChangeArrowheads="1" noCrop="1"/>
          </p:cNvPicPr>
          <p:nvPr/>
        </p:nvPicPr>
        <p:blipFill>
          <a:blip r:embed="rId4">
            <a:lum bright="6000"/>
          </a:blip>
          <a:srcRect/>
          <a:stretch>
            <a:fillRect/>
          </a:stretch>
        </p:blipFill>
        <p:spPr bwMode="auto">
          <a:xfrm>
            <a:off x="-571500" y="2176463"/>
            <a:ext cx="2776538" cy="4681537"/>
          </a:xfrm>
          <a:prstGeom prst="rect">
            <a:avLst/>
          </a:prstGeom>
          <a:noFill/>
          <a:ln w="9525">
            <a:noFill/>
            <a:miter lim="800000"/>
            <a:headEnd/>
            <a:tailEnd/>
          </a:ln>
        </p:spPr>
      </p:pic>
      <p:pic>
        <p:nvPicPr>
          <p:cNvPr id="8199" name="Picture 7" descr="clip_image001"/>
          <p:cNvPicPr>
            <a:picLocks noChangeAspect="1" noChangeArrowheads="1" noCrop="1"/>
          </p:cNvPicPr>
          <p:nvPr/>
        </p:nvPicPr>
        <p:blipFill>
          <a:blip r:embed="rId4">
            <a:lum bright="6000"/>
          </a:blip>
          <a:srcRect/>
          <a:stretch>
            <a:fillRect/>
          </a:stretch>
        </p:blipFill>
        <p:spPr bwMode="auto">
          <a:xfrm>
            <a:off x="6786578" y="-285776"/>
            <a:ext cx="2776538" cy="468153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285728"/>
            <a:ext cx="8572560" cy="6286544"/>
          </a:xfrm>
        </p:spPr>
        <p:txBody>
          <a:bodyPr/>
          <a:lstStyle/>
          <a:p>
            <a:pPr algn="r" rtl="1">
              <a:buNone/>
            </a:pPr>
            <a:endParaRPr lang="ar-DZ" dirty="0" smtClean="0"/>
          </a:p>
          <a:p>
            <a:pPr algn="r" rtl="1">
              <a:buNone/>
            </a:pPr>
            <a:r>
              <a:rPr lang="fr-FR" dirty="0" smtClean="0"/>
              <a:t>/</a:t>
            </a:r>
            <a:r>
              <a:rPr lang="fr-FR" sz="2800" dirty="0" smtClean="0"/>
              <a:t>3</a:t>
            </a:r>
            <a:r>
              <a:rPr lang="ar-DZ" sz="2800" b="1" i="1" dirty="0" smtClean="0"/>
              <a:t>أقسام ومحتويات الحديقة :</a:t>
            </a:r>
          </a:p>
          <a:p>
            <a:pPr algn="r" rtl="1">
              <a:buNone/>
            </a:pPr>
            <a:r>
              <a:rPr lang="ar-DZ" sz="2800" b="1" i="1" dirty="0" smtClean="0"/>
              <a:t>   </a:t>
            </a:r>
            <a:r>
              <a:rPr lang="ar-DZ" b="1" i="1" dirty="0" smtClean="0"/>
              <a:t>  </a:t>
            </a:r>
            <a:r>
              <a:rPr lang="ar-DZ" b="1" dirty="0" smtClean="0"/>
              <a:t> </a:t>
            </a:r>
            <a:r>
              <a:rPr lang="ar-DZ" sz="2800" b="1" dirty="0" smtClean="0">
                <a:solidFill>
                  <a:schemeClr val="accent1"/>
                </a:solidFill>
              </a:rPr>
              <a:t>•  </a:t>
            </a:r>
            <a:r>
              <a:rPr lang="ar-DZ" sz="2800" b="1" i="1" dirty="0" smtClean="0">
                <a:solidFill>
                  <a:schemeClr val="accent1"/>
                </a:solidFill>
              </a:rPr>
              <a:t>القصـر : </a:t>
            </a:r>
            <a:r>
              <a:rPr lang="ar-DZ" sz="2800" dirty="0" smtClean="0"/>
              <a:t>ويحتوي على شرفة واسعة تصل إلى الخندق وثلاث شقق مزينة من القرن 19 وشقة للأمراء مزينة بالجواهر والأحجار الكريمة وشقق خاصة للدوق وتقع في الطابق الأرضي كما يحتوي كذلك على :</a:t>
            </a:r>
          </a:p>
          <a:p>
            <a:pPr algn="r" rtl="1">
              <a:buNone/>
            </a:pPr>
            <a:r>
              <a:rPr lang="ar-DZ" sz="2800" dirty="0" smtClean="0"/>
              <a:t>    - 1000 جدار مزخرف</a:t>
            </a:r>
          </a:p>
          <a:p>
            <a:pPr algn="r" rtl="1">
              <a:buNone/>
            </a:pPr>
            <a:r>
              <a:rPr lang="ar-DZ" sz="2800" dirty="0" smtClean="0"/>
              <a:t>    - 2500 رسمة</a:t>
            </a:r>
          </a:p>
          <a:p>
            <a:pPr algn="r" rtl="1">
              <a:buNone/>
            </a:pPr>
            <a:r>
              <a:rPr lang="ar-DZ" sz="2800" dirty="0" smtClean="0"/>
              <a:t>    - 2500 لوحة منقوشة</a:t>
            </a:r>
          </a:p>
          <a:p>
            <a:pPr algn="r" rtl="1">
              <a:buNone/>
            </a:pPr>
            <a:r>
              <a:rPr lang="ar-DZ" sz="2800" dirty="0" smtClean="0"/>
              <a:t>    - 30000 كتاب منها 12000 ذو طبعة قديمة</a:t>
            </a:r>
          </a:p>
          <a:p>
            <a:pPr algn="r" rtl="1">
              <a:buNone/>
            </a:pPr>
            <a:r>
              <a:rPr lang="ar-DZ" sz="2800" dirty="0" smtClean="0"/>
              <a:t>    - 1500 كتاب مكتوب باليد</a:t>
            </a:r>
          </a:p>
          <a:p>
            <a:pPr algn="r" rtl="1">
              <a:buNone/>
            </a:pPr>
            <a:r>
              <a:rPr lang="ar-DZ" sz="2800" dirty="0" smtClean="0"/>
              <a:t>    </a:t>
            </a:r>
          </a:p>
          <a:p>
            <a:pPr algn="r" rtl="1">
              <a:buNone/>
            </a:pPr>
            <a:r>
              <a:rPr lang="ar-DZ" sz="2800" b="1" i="1" dirty="0" smtClean="0">
                <a:solidFill>
                  <a:schemeClr val="accent1"/>
                </a:solidFill>
              </a:rPr>
              <a:t>   </a:t>
            </a:r>
            <a:endParaRPr lang="ar-DZ" sz="2400" b="1" i="1" dirty="0" smtClean="0">
              <a:solidFill>
                <a:schemeClr val="accent1"/>
              </a:solidFill>
            </a:endParaRPr>
          </a:p>
          <a:p>
            <a:pPr algn="r" rtl="1">
              <a:buNone/>
            </a:pPr>
            <a:endParaRPr lang="ar-DZ" b="1" i="1" dirty="0" smtClean="0"/>
          </a:p>
          <a:p>
            <a:pPr algn="r" rtl="1">
              <a:buNone/>
            </a:pPr>
            <a:endParaRPr lang="ar-DZ" b="1" i="1"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les expos\les cours 4eme\les ecpaces verts\taibi 01\ta000\ta01.jpg"/>
          <p:cNvPicPr>
            <a:picLocks noChangeAspect="1" noChangeArrowheads="1"/>
          </p:cNvPicPr>
          <p:nvPr/>
        </p:nvPicPr>
        <p:blipFill>
          <a:blip r:embed="rId2"/>
          <a:srcRect/>
          <a:stretch>
            <a:fillRect/>
          </a:stretch>
        </p:blipFill>
        <p:spPr bwMode="auto">
          <a:xfrm>
            <a:off x="0" y="0"/>
            <a:ext cx="4050806" cy="321468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6" name="Image 1" descr="Le vestibule d'honneur"/>
          <p:cNvPicPr/>
          <p:nvPr/>
        </p:nvPicPr>
        <p:blipFill>
          <a:blip r:embed="rId3"/>
          <a:srcRect/>
          <a:stretch>
            <a:fillRect/>
          </a:stretch>
        </p:blipFill>
        <p:spPr bwMode="auto">
          <a:xfrm>
            <a:off x="4929190" y="3500438"/>
            <a:ext cx="4000515" cy="335756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027" name="Picture 3" descr="E:\les expos\les cours 4eme\les ecpaces verts\taibi 01\ta000\0001.jpg"/>
          <p:cNvPicPr>
            <a:picLocks noChangeAspect="1" noChangeArrowheads="1"/>
          </p:cNvPicPr>
          <p:nvPr/>
        </p:nvPicPr>
        <p:blipFill>
          <a:blip r:embed="rId4"/>
          <a:srcRect l="12721" t="13500" r="15724" b="19000"/>
          <a:stretch>
            <a:fillRect/>
          </a:stretch>
        </p:blipFill>
        <p:spPr bwMode="auto">
          <a:xfrm>
            <a:off x="5072066" y="-1"/>
            <a:ext cx="4071934" cy="333158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8" name="شكل بيضاوي 7"/>
          <p:cNvSpPr/>
          <p:nvPr/>
        </p:nvSpPr>
        <p:spPr>
          <a:xfrm>
            <a:off x="3571868" y="2714620"/>
            <a:ext cx="1985970" cy="1071570"/>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3600" b="1" dirty="0" smtClean="0">
                <a:solidFill>
                  <a:schemeClr val="tx1"/>
                </a:solidFill>
              </a:rPr>
              <a:t>القصر</a:t>
            </a:r>
            <a:endParaRPr lang="ar-SA" sz="3600" b="1" dirty="0">
              <a:solidFill>
                <a:schemeClr val="tx1"/>
              </a:solidFill>
            </a:endParaRPr>
          </a:p>
        </p:txBody>
      </p:sp>
      <p:pic>
        <p:nvPicPr>
          <p:cNvPr id="10" name="Image 31"/>
          <p:cNvPicPr>
            <a:picLocks noGrp="1"/>
          </p:cNvPicPr>
          <p:nvPr>
            <p:ph idx="1"/>
          </p:nvPr>
        </p:nvPicPr>
        <p:blipFill>
          <a:blip r:embed="rId5"/>
          <a:srcRect l="3972" t="23614" r="62906" b="10602"/>
          <a:stretch>
            <a:fillRect/>
          </a:stretch>
        </p:blipFill>
        <p:spPr bwMode="auto">
          <a:xfrm>
            <a:off x="71438" y="3357562"/>
            <a:ext cx="4071934" cy="350043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8"/>
          <p:cNvPicPr/>
          <p:nvPr/>
        </p:nvPicPr>
        <p:blipFill>
          <a:blip r:embed="rId2"/>
          <a:srcRect/>
          <a:stretch>
            <a:fillRect/>
          </a:stretch>
        </p:blipFill>
        <p:spPr bwMode="auto">
          <a:xfrm>
            <a:off x="0" y="1571612"/>
            <a:ext cx="4643438" cy="52863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cxnSp>
        <p:nvCxnSpPr>
          <p:cNvPr id="9" name="رابط كسهم مستقيم 8"/>
          <p:cNvCxnSpPr/>
          <p:nvPr/>
        </p:nvCxnSpPr>
        <p:spPr>
          <a:xfrm rot="5400000">
            <a:off x="2214546" y="1785926"/>
            <a:ext cx="2428892" cy="21431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8" name="Image 43"/>
          <p:cNvPicPr/>
          <p:nvPr/>
        </p:nvPicPr>
        <p:blipFill>
          <a:blip r:embed="rId3"/>
          <a:srcRect r="17741" b="48750"/>
          <a:stretch>
            <a:fillRect/>
          </a:stretch>
        </p:blipFill>
        <p:spPr bwMode="auto">
          <a:xfrm>
            <a:off x="4643470" y="1643050"/>
            <a:ext cx="4429124" cy="52149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شكل بيضاوي 9"/>
          <p:cNvSpPr/>
          <p:nvPr/>
        </p:nvSpPr>
        <p:spPr>
          <a:xfrm rot="21416907">
            <a:off x="5354422" y="2713468"/>
            <a:ext cx="2710666" cy="262853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cxnSp>
        <p:nvCxnSpPr>
          <p:cNvPr id="13" name="رابط كسهم مستقيم 12"/>
          <p:cNvCxnSpPr/>
          <p:nvPr/>
        </p:nvCxnSpPr>
        <p:spPr>
          <a:xfrm>
            <a:off x="4572000" y="1643050"/>
            <a:ext cx="1643074" cy="1214446"/>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مستطيل 19"/>
          <p:cNvSpPr/>
          <p:nvPr/>
        </p:nvSpPr>
        <p:spPr>
          <a:xfrm>
            <a:off x="590578" y="-27697"/>
            <a:ext cx="7981950" cy="1384995"/>
          </a:xfrm>
          <a:prstGeom prst="rect">
            <a:avLst/>
          </a:prstGeom>
        </p:spPr>
        <p:txBody>
          <a:bodyPr wrap="square">
            <a:spAutoFit/>
          </a:bodyPr>
          <a:lstStyle/>
          <a:p>
            <a:pPr lvl="0" algn="r" rtl="1"/>
            <a:r>
              <a:rPr lang="ar-DZ" sz="2800" b="1" i="1" dirty="0" smtClean="0">
                <a:solidFill>
                  <a:srgbClr val="0F6FC6"/>
                </a:solidFill>
              </a:rPr>
              <a:t> •  القسم الكبير 1665</a:t>
            </a:r>
            <a:r>
              <a:rPr lang="ar-DZ" sz="2800" b="1" dirty="0" smtClean="0">
                <a:solidFill>
                  <a:srgbClr val="0F6FC6"/>
                </a:solidFill>
              </a:rPr>
              <a:t>-</a:t>
            </a:r>
            <a:r>
              <a:rPr lang="ar-DZ" sz="2800" b="1" i="1" dirty="0" smtClean="0">
                <a:solidFill>
                  <a:srgbClr val="0F6FC6"/>
                </a:solidFill>
              </a:rPr>
              <a:t>1666</a:t>
            </a:r>
            <a:r>
              <a:rPr lang="ar-DZ" sz="2800" b="1" dirty="0" smtClean="0">
                <a:solidFill>
                  <a:srgbClr val="0F6FC6"/>
                </a:solidFill>
              </a:rPr>
              <a:t> :</a:t>
            </a:r>
          </a:p>
          <a:p>
            <a:pPr lvl="0" algn="r" rtl="1"/>
            <a:r>
              <a:rPr lang="ar-DZ" sz="2800" dirty="0" smtClean="0">
                <a:solidFill>
                  <a:prstClr val="black"/>
                </a:solidFill>
              </a:rPr>
              <a:t>   يقع شمال القصر ، الجزء الأكبر منه عبارة عن صفائح الماء (قناة كبيرة)</a:t>
            </a:r>
            <a:endParaRPr lang="ar-SA" sz="2800" dirty="0">
              <a:solidFill>
                <a:prstClr val="black"/>
              </a:solidFill>
            </a:endParaRPr>
          </a:p>
        </p:txBody>
      </p:sp>
      <p:sp>
        <p:nvSpPr>
          <p:cNvPr id="21" name="شكل بيضاوي 20"/>
          <p:cNvSpPr/>
          <p:nvPr/>
        </p:nvSpPr>
        <p:spPr>
          <a:xfrm>
            <a:off x="3143240" y="1000108"/>
            <a:ext cx="3071834" cy="914400"/>
          </a:xfrm>
          <a:prstGeom prst="ellipse">
            <a:avLst/>
          </a:prstGeom>
          <a:solidFill>
            <a:schemeClr val="accent5">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3200" b="1" dirty="0" smtClean="0">
                <a:solidFill>
                  <a:schemeClr val="tx1"/>
                </a:solidFill>
              </a:rPr>
              <a:t>القسم الكبير</a:t>
            </a:r>
            <a:endParaRPr lang="ar-SA" sz="3200" b="1" dirty="0">
              <a:solidFill>
                <a:schemeClr val="tx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214290"/>
            <a:ext cx="8572560" cy="6286544"/>
          </a:xfrm>
        </p:spPr>
        <p:txBody>
          <a:bodyPr/>
          <a:lstStyle/>
          <a:p>
            <a:pPr algn="r" rtl="1">
              <a:buFont typeface="Arial" charset="0"/>
              <a:buChar char="•"/>
            </a:pPr>
            <a:endParaRPr lang="ar-DZ" sz="2800" b="1" i="1" dirty="0" smtClean="0">
              <a:solidFill>
                <a:schemeClr val="accent1"/>
              </a:solidFill>
            </a:endParaRPr>
          </a:p>
          <a:p>
            <a:pPr algn="r" rtl="1">
              <a:buFont typeface="Arial" charset="0"/>
              <a:buChar char="•"/>
            </a:pPr>
            <a:endParaRPr lang="ar-DZ" sz="2800" b="1" i="1" dirty="0" smtClean="0">
              <a:solidFill>
                <a:schemeClr val="accent1"/>
              </a:solidFill>
            </a:endParaRPr>
          </a:p>
          <a:p>
            <a:pPr algn="r" rtl="1">
              <a:buNone/>
            </a:pPr>
            <a:r>
              <a:rPr lang="ar-DZ" sz="2800" b="1" i="1" dirty="0" smtClean="0">
                <a:solidFill>
                  <a:schemeClr val="accent1"/>
                </a:solidFill>
              </a:rPr>
              <a:t> •  الطرق الرئيسية ومدخل القصر </a:t>
            </a:r>
            <a:r>
              <a:rPr lang="ar-DZ" b="1" i="1" dirty="0" smtClean="0">
                <a:solidFill>
                  <a:schemeClr val="accent1"/>
                </a:solidFill>
              </a:rPr>
              <a:t>1673</a:t>
            </a:r>
            <a:r>
              <a:rPr lang="ar-DZ" sz="2800" i="1" dirty="0" smtClean="0"/>
              <a:t> :</a:t>
            </a:r>
          </a:p>
          <a:p>
            <a:pPr algn="r" rtl="1">
              <a:buNone/>
            </a:pPr>
            <a:r>
              <a:rPr lang="ar-DZ" sz="2800" dirty="0" smtClean="0"/>
              <a:t>	    كان التعامل صعب مع الموقع كون إن القصر ثلاثي الشكل وهذا ما أدى إلى إعادة تهيئتها في عصر النهضة  </a:t>
            </a:r>
            <a:endParaRPr lang="fr-FR" sz="2800" dirty="0" smtClean="0"/>
          </a:p>
          <a:p>
            <a:pPr algn="r" rtl="1">
              <a:buNone/>
            </a:pPr>
            <a:r>
              <a:rPr lang="ar-DZ" sz="2800" dirty="0" smtClean="0"/>
              <a:t>وتقع هذه الطرق الرئيسية جنوب القصر حيث صممت على شكل قيتارة من نوع لير </a:t>
            </a:r>
            <a:r>
              <a:rPr lang="fr-FR" sz="2800" dirty="0" smtClean="0"/>
              <a:t>lyre</a:t>
            </a:r>
            <a:r>
              <a:rPr lang="ar-DZ" sz="2800" dirty="0" smtClean="0"/>
              <a:t> </a:t>
            </a:r>
          </a:p>
          <a:p>
            <a:pPr algn="r" rtl="1">
              <a:buNone/>
            </a:pPr>
            <a:r>
              <a:rPr lang="ar-DZ" sz="2800" dirty="0" smtClean="0"/>
              <a:t>       وتمتد إلى الشمال لتخترق القناة الكبيرة وتستمر إلى الغابة مارة بذلك على صفوف الأشجار الثمانية المكونة للغابة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12" descr="http://www.zeitort.de/zeppelin/luftbild/zepluftb04.jpg"/>
          <p:cNvPicPr/>
          <p:nvPr/>
        </p:nvPicPr>
        <p:blipFill>
          <a:blip r:embed="rId3"/>
          <a:srcRect t="14103"/>
          <a:stretch>
            <a:fillRect/>
          </a:stretch>
        </p:blipFill>
        <p:spPr bwMode="auto">
          <a:xfrm>
            <a:off x="4429124" y="1071546"/>
            <a:ext cx="4500594" cy="5572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2" descr="G:\ta000\exterieur-chantilly.jpg"/>
          <p:cNvPicPr>
            <a:picLocks noChangeAspect="1" noChangeArrowheads="1"/>
          </p:cNvPicPr>
          <p:nvPr/>
        </p:nvPicPr>
        <p:blipFill>
          <a:blip r:embed="rId4"/>
          <a:srcRect/>
          <a:stretch>
            <a:fillRect/>
          </a:stretch>
        </p:blipFill>
        <p:spPr bwMode="auto">
          <a:xfrm>
            <a:off x="0" y="1071546"/>
            <a:ext cx="4357686" cy="55721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مستطيل مستدير الزوايا 7"/>
          <p:cNvSpPr/>
          <p:nvPr/>
        </p:nvSpPr>
        <p:spPr>
          <a:xfrm>
            <a:off x="4572000" y="0"/>
            <a:ext cx="4057672" cy="105727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3200" dirty="0" smtClean="0">
                <a:solidFill>
                  <a:srgbClr val="0070C0"/>
                </a:solidFill>
              </a:rPr>
              <a:t>الطرق الرئيسية</a:t>
            </a:r>
            <a:endParaRPr lang="ar-SA" dirty="0">
              <a:solidFill>
                <a:srgbClr val="0070C0"/>
              </a:solidFill>
            </a:endParaRPr>
          </a:p>
        </p:txBody>
      </p:sp>
      <p:sp>
        <p:nvSpPr>
          <p:cNvPr id="11" name="مستطيل مستدير الزوايا 10"/>
          <p:cNvSpPr/>
          <p:nvPr/>
        </p:nvSpPr>
        <p:spPr>
          <a:xfrm>
            <a:off x="285720" y="0"/>
            <a:ext cx="4057672" cy="105727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3200" dirty="0" smtClean="0">
                <a:solidFill>
                  <a:srgbClr val="0070C0"/>
                </a:solidFill>
              </a:rPr>
              <a:t>مداخل القصر</a:t>
            </a:r>
            <a:endParaRPr lang="ar-SA" sz="3200" dirty="0">
              <a:solidFill>
                <a:srgbClr val="0070C0"/>
              </a:solidFill>
            </a:endParaRPr>
          </a:p>
        </p:txBody>
      </p:sp>
      <p:cxnSp>
        <p:nvCxnSpPr>
          <p:cNvPr id="13" name="رابط كسهم مستقيم 12"/>
          <p:cNvCxnSpPr/>
          <p:nvPr/>
        </p:nvCxnSpPr>
        <p:spPr>
          <a:xfrm rot="5400000">
            <a:off x="214282" y="1285860"/>
            <a:ext cx="2357454" cy="150019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رابط كسهم مستقيم 14"/>
          <p:cNvCxnSpPr/>
          <p:nvPr/>
        </p:nvCxnSpPr>
        <p:spPr>
          <a:xfrm rot="16200000" flipH="1">
            <a:off x="500034" y="2500306"/>
            <a:ext cx="4214842" cy="92869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p:cNvCxnSpPr/>
          <p:nvPr/>
        </p:nvCxnSpPr>
        <p:spPr>
          <a:xfrm rot="16200000" flipH="1">
            <a:off x="1357290" y="1643050"/>
            <a:ext cx="2643206" cy="107157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200052" y="0"/>
            <a:ext cx="8372476" cy="6858000"/>
          </a:xfrm>
        </p:spPr>
        <p:txBody>
          <a:bodyPr>
            <a:normAutofit/>
          </a:bodyPr>
          <a:lstStyle/>
          <a:p>
            <a:pPr algn="r" rtl="1">
              <a:buFont typeface="Arial" charset="0"/>
              <a:buChar char="•"/>
            </a:pPr>
            <a:endParaRPr lang="fr-FR" sz="2800" b="1" i="1" dirty="0" smtClean="0">
              <a:solidFill>
                <a:schemeClr val="accent1"/>
              </a:solidFill>
            </a:endParaRPr>
          </a:p>
          <a:p>
            <a:pPr algn="r" rtl="1">
              <a:buNone/>
            </a:pPr>
            <a:r>
              <a:rPr lang="ar-DZ" sz="2800" b="1" i="1" dirty="0" smtClean="0">
                <a:solidFill>
                  <a:schemeClr val="accent1"/>
                </a:solidFill>
              </a:rPr>
              <a:t> •  الشلال ورأس القناة :</a:t>
            </a:r>
          </a:p>
          <a:p>
            <a:pPr algn="r" rtl="1">
              <a:buNone/>
            </a:pPr>
            <a:r>
              <a:rPr lang="ar-DZ" sz="2800" dirty="0" smtClean="0"/>
              <a:t>	   محوره شمال جنوب القصر يقطع المنظور شرق غرب المكون من جريان المياه والذي أصبح القناة الكبيرة وبدا انجازه في 1671 وأكمل في ماي 1673 </a:t>
            </a:r>
          </a:p>
          <a:p>
            <a:pPr algn="r" rtl="1">
              <a:buNone/>
            </a:pPr>
            <a:r>
              <a:rPr lang="ar-DZ" sz="2800" dirty="0" smtClean="0"/>
              <a:t>أبعاده : طوله 2500 متر وعرضه 30 متر </a:t>
            </a:r>
            <a:endParaRPr lang="fr-FR" sz="2800" dirty="0" smtClean="0"/>
          </a:p>
        </p:txBody>
      </p:sp>
      <p:sp>
        <p:nvSpPr>
          <p:cNvPr id="5" name="مستطيل مستدير الزوايا 4"/>
          <p:cNvSpPr/>
          <p:nvPr/>
        </p:nvSpPr>
        <p:spPr>
          <a:xfrm>
            <a:off x="3071802" y="2857496"/>
            <a:ext cx="2857520" cy="7143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pic>
        <p:nvPicPr>
          <p:cNvPr id="17" name="Image 4"/>
          <p:cNvPicPr/>
          <p:nvPr/>
        </p:nvPicPr>
        <p:blipFill>
          <a:blip r:embed="rId3"/>
          <a:srcRect l="7480" t="23250" r="36525" b="28067"/>
          <a:stretch>
            <a:fillRect/>
          </a:stretch>
        </p:blipFill>
        <p:spPr bwMode="auto">
          <a:xfrm>
            <a:off x="71438" y="3214686"/>
            <a:ext cx="4786314" cy="3571876"/>
          </a:xfrm>
          <a:prstGeom prst="rect">
            <a:avLst/>
          </a:prstGeom>
          <a:noFill/>
          <a:ln w="9525">
            <a:noFill/>
            <a:miter lim="800000"/>
            <a:headEnd/>
            <a:tailEnd/>
          </a:ln>
        </p:spPr>
      </p:pic>
      <p:cxnSp>
        <p:nvCxnSpPr>
          <p:cNvPr id="20" name="رابط كسهم مستقيم 19"/>
          <p:cNvCxnSpPr/>
          <p:nvPr/>
        </p:nvCxnSpPr>
        <p:spPr>
          <a:xfrm>
            <a:off x="285720" y="3857628"/>
            <a:ext cx="3500462" cy="1214446"/>
          </a:xfrm>
          <a:prstGeom prst="straightConnector1">
            <a:avLst/>
          </a:prstGeom>
          <a:ln>
            <a:solidFill>
              <a:srgbClr val="FF0000"/>
            </a:solidFill>
            <a:headEnd type="arrow"/>
            <a:tailEnd type="arrow"/>
          </a:ln>
        </p:spPr>
        <p:style>
          <a:lnRef idx="3">
            <a:schemeClr val="dk1"/>
          </a:lnRef>
          <a:fillRef idx="0">
            <a:schemeClr val="dk1"/>
          </a:fillRef>
          <a:effectRef idx="2">
            <a:schemeClr val="dk1"/>
          </a:effectRef>
          <a:fontRef idx="minor">
            <a:schemeClr val="tx1"/>
          </a:fontRef>
        </p:style>
      </p:cxnSp>
      <p:sp>
        <p:nvSpPr>
          <p:cNvPr id="22" name="مستطيل مستدير الزوايا 21"/>
          <p:cNvSpPr/>
          <p:nvPr/>
        </p:nvSpPr>
        <p:spPr>
          <a:xfrm rot="1423076">
            <a:off x="766562" y="3575473"/>
            <a:ext cx="2850553" cy="778625"/>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DZ" sz="2800" b="1" dirty="0" smtClean="0">
                <a:solidFill>
                  <a:srgbClr val="FF0000"/>
                </a:solidFill>
              </a:rPr>
              <a:t>القناة الكبيرة</a:t>
            </a:r>
            <a:endParaRPr lang="ar-SA" b="1" dirty="0">
              <a:solidFill>
                <a:srgbClr val="FF0000"/>
              </a:solidFill>
            </a:endParaRPr>
          </a:p>
        </p:txBody>
      </p:sp>
      <p:pic>
        <p:nvPicPr>
          <p:cNvPr id="31" name="Image 16"/>
          <p:cNvPicPr/>
          <p:nvPr/>
        </p:nvPicPr>
        <p:blipFill>
          <a:blip r:embed="rId4"/>
          <a:srcRect l="2350" t="11084" r="37082" b="6886"/>
          <a:stretch>
            <a:fillRect/>
          </a:stretch>
        </p:blipFill>
        <p:spPr bwMode="auto">
          <a:xfrm>
            <a:off x="5214942" y="3500438"/>
            <a:ext cx="3071834" cy="3214686"/>
          </a:xfrm>
          <a:prstGeom prst="rect">
            <a:avLst/>
          </a:prstGeom>
          <a:noFill/>
          <a:ln w="9525">
            <a:noFill/>
            <a:miter lim="800000"/>
            <a:headEnd/>
            <a:tailEnd/>
          </a:ln>
        </p:spPr>
      </p:pic>
      <p:cxnSp>
        <p:nvCxnSpPr>
          <p:cNvPr id="33" name="رابط كسهم مستقيم 32"/>
          <p:cNvCxnSpPr/>
          <p:nvPr/>
        </p:nvCxnSpPr>
        <p:spPr>
          <a:xfrm flipV="1">
            <a:off x="4357686" y="5286388"/>
            <a:ext cx="2286016" cy="142876"/>
          </a:xfrm>
          <a:prstGeom prst="straightConnector1">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cxnSp>
        <p:nvCxnSpPr>
          <p:cNvPr id="36" name="رابط كسهم مستقيم 35"/>
          <p:cNvCxnSpPr/>
          <p:nvPr/>
        </p:nvCxnSpPr>
        <p:spPr>
          <a:xfrm rot="16200000" flipV="1">
            <a:off x="5750727" y="4107661"/>
            <a:ext cx="1928826" cy="142876"/>
          </a:xfrm>
          <a:prstGeom prst="straightConnector1">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sp>
        <p:nvSpPr>
          <p:cNvPr id="38" name="مستطيل 37"/>
          <p:cNvSpPr/>
          <p:nvPr/>
        </p:nvSpPr>
        <p:spPr>
          <a:xfrm>
            <a:off x="5929322" y="2857496"/>
            <a:ext cx="1571636" cy="461665"/>
          </a:xfrm>
          <a:prstGeom prst="rect">
            <a:avLst/>
          </a:prstGeom>
        </p:spPr>
        <p:txBody>
          <a:bodyPr wrap="square">
            <a:spAutoFit/>
          </a:bodyPr>
          <a:lstStyle/>
          <a:p>
            <a:pPr algn="ctr"/>
            <a:r>
              <a:rPr lang="ar-DZ" sz="2400" b="1" dirty="0" smtClean="0">
                <a:solidFill>
                  <a:srgbClr val="FF0000"/>
                </a:solidFill>
              </a:rPr>
              <a:t>الشلال</a:t>
            </a:r>
            <a:endParaRPr lang="ar-SA" b="1" dirty="0">
              <a:solidFill>
                <a:srgbClr val="FF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0" y="0"/>
            <a:ext cx="9144000" cy="6858000"/>
          </a:xfrm>
        </p:spPr>
        <p:txBody>
          <a:bodyPr/>
          <a:lstStyle/>
          <a:p>
            <a:pPr algn="r" rtl="1"/>
            <a:endParaRPr lang="ar-DZ" dirty="0" smtClean="0"/>
          </a:p>
          <a:p>
            <a:pPr algn="r" rtl="1">
              <a:buNone/>
            </a:pPr>
            <a:r>
              <a:rPr lang="ar-DZ" dirty="0" smtClean="0">
                <a:solidFill>
                  <a:schemeClr val="accent1"/>
                </a:solidFill>
              </a:rPr>
              <a:t>  </a:t>
            </a:r>
            <a:r>
              <a:rPr lang="ar-SA" dirty="0" smtClean="0">
                <a:solidFill>
                  <a:schemeClr val="accent1"/>
                </a:solidFill>
              </a:rPr>
              <a:t>•</a:t>
            </a:r>
            <a:r>
              <a:rPr lang="ar-DZ" dirty="0" smtClean="0">
                <a:solidFill>
                  <a:schemeClr val="accent1"/>
                </a:solidFill>
              </a:rPr>
              <a:t> </a:t>
            </a:r>
            <a:r>
              <a:rPr lang="ar-DZ" sz="2800" b="1" i="1" dirty="0" smtClean="0">
                <a:solidFill>
                  <a:schemeClr val="accent1"/>
                </a:solidFill>
              </a:rPr>
              <a:t>التماثيل :</a:t>
            </a:r>
          </a:p>
          <a:p>
            <a:pPr algn="r" rtl="1">
              <a:buNone/>
            </a:pPr>
            <a:r>
              <a:rPr lang="ar-DZ" sz="2800" b="1" i="1" dirty="0" smtClean="0">
                <a:solidFill>
                  <a:schemeClr val="accent1"/>
                </a:solidFill>
              </a:rPr>
              <a:t>          </a:t>
            </a:r>
            <a:r>
              <a:rPr lang="ar-DZ" sz="2800" dirty="0" smtClean="0"/>
              <a:t>كما احتوت الحديقة على عدة تماثيل بعضها لشخصيات والأخر لحيوانات كانت لملك القصر.</a:t>
            </a:r>
            <a:endParaRPr lang="ar-DZ" sz="2800" b="1" i="1" dirty="0" smtClean="0">
              <a:solidFill>
                <a:schemeClr val="accent1"/>
              </a:solidFill>
            </a:endParaRPr>
          </a:p>
          <a:p>
            <a:pPr algn="r" rtl="1">
              <a:buNone/>
            </a:pPr>
            <a:endParaRPr lang="ar-DZ" sz="2800" b="1" dirty="0" smtClean="0">
              <a:solidFill>
                <a:schemeClr val="accent1"/>
              </a:solidFill>
            </a:endParaRPr>
          </a:p>
          <a:p>
            <a:pPr algn="r" rtl="1"/>
            <a:endParaRPr lang="ar-DZ" sz="2800" b="1" dirty="0" smtClean="0">
              <a:solidFill>
                <a:schemeClr val="accent1"/>
              </a:solidFill>
            </a:endParaRPr>
          </a:p>
        </p:txBody>
      </p:sp>
      <p:pic>
        <p:nvPicPr>
          <p:cNvPr id="4" name="Image 7"/>
          <p:cNvPicPr/>
          <p:nvPr/>
        </p:nvPicPr>
        <p:blipFill>
          <a:blip r:embed="rId2"/>
          <a:srcRect l="3611" t="17590" r="77794" b="14940"/>
          <a:stretch>
            <a:fillRect/>
          </a:stretch>
        </p:blipFill>
        <p:spPr bwMode="auto">
          <a:xfrm>
            <a:off x="5286380" y="2000240"/>
            <a:ext cx="3214710" cy="4500594"/>
          </a:xfrm>
          <a:prstGeom prst="ellipse">
            <a:avLst/>
          </a:prstGeom>
          <a:ln w="63500" cap="rnd">
            <a:solidFill>
              <a:schemeClr val="tx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Image 127"/>
          <p:cNvPicPr/>
          <p:nvPr/>
        </p:nvPicPr>
        <p:blipFill>
          <a:blip r:embed="rId3"/>
          <a:srcRect l="2991" t="29157" r="48718" b="29638"/>
          <a:stretch>
            <a:fillRect/>
          </a:stretch>
        </p:blipFill>
        <p:spPr bwMode="auto">
          <a:xfrm>
            <a:off x="714348" y="1785926"/>
            <a:ext cx="3500462" cy="2071702"/>
          </a:xfrm>
          <a:prstGeom prst="rect">
            <a:avLst/>
          </a:prstGeom>
          <a:ln w="88900" cap="sq" cmpd="thickThin">
            <a:solidFill>
              <a:srgbClr val="000000"/>
            </a:solidFill>
            <a:prstDash val="solid"/>
            <a:miter lim="800000"/>
          </a:ln>
          <a:effectLst>
            <a:innerShdw blurRad="76200">
              <a:srgbClr val="000000"/>
            </a:innerShdw>
          </a:effectLst>
        </p:spPr>
      </p:pic>
      <p:pic>
        <p:nvPicPr>
          <p:cNvPr id="6" name="Image 4"/>
          <p:cNvPicPr/>
          <p:nvPr/>
        </p:nvPicPr>
        <p:blipFill>
          <a:blip r:embed="rId4"/>
          <a:srcRect l="1625" t="32289" r="48459" b="23374"/>
          <a:stretch>
            <a:fillRect/>
          </a:stretch>
        </p:blipFill>
        <p:spPr bwMode="auto">
          <a:xfrm>
            <a:off x="714348" y="4214818"/>
            <a:ext cx="3429024" cy="235745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0"/>
            <a:ext cx="8572560" cy="6858000"/>
          </a:xfrm>
        </p:spPr>
        <p:txBody>
          <a:bodyPr>
            <a:normAutofit/>
          </a:bodyPr>
          <a:lstStyle/>
          <a:p>
            <a:pPr algn="r" rtl="1">
              <a:buFont typeface="Arial" charset="0"/>
              <a:buChar char="•"/>
            </a:pPr>
            <a:endParaRPr lang="ar-DZ" sz="2800" b="1" i="1" dirty="0" smtClean="0">
              <a:solidFill>
                <a:schemeClr val="accent1"/>
              </a:solidFill>
            </a:endParaRPr>
          </a:p>
          <a:p>
            <a:pPr algn="r" rtl="1">
              <a:buFont typeface="Arial" charset="0"/>
              <a:buChar char="•"/>
            </a:pPr>
            <a:endParaRPr lang="ar-DZ" sz="2800" b="1" i="1" dirty="0" smtClean="0">
              <a:solidFill>
                <a:schemeClr val="accent1"/>
              </a:solidFill>
            </a:endParaRPr>
          </a:p>
          <a:p>
            <a:pPr algn="r" rtl="1">
              <a:buFont typeface="Arial" charset="0"/>
              <a:buChar char="•"/>
            </a:pPr>
            <a:endParaRPr lang="ar-DZ" sz="2800" b="1" i="1" dirty="0" smtClean="0">
              <a:solidFill>
                <a:schemeClr val="accent1"/>
              </a:solidFill>
            </a:endParaRPr>
          </a:p>
          <a:p>
            <a:pPr algn="r" rtl="1">
              <a:buNone/>
            </a:pPr>
            <a:r>
              <a:rPr lang="ar-DZ" sz="2800" b="1" i="1" dirty="0" smtClean="0">
                <a:solidFill>
                  <a:schemeClr val="accent1"/>
                </a:solidFill>
              </a:rPr>
              <a:t>  •  قسم مشتل البرتقال 1663-1664 </a:t>
            </a:r>
            <a:r>
              <a:rPr lang="ar-DZ" sz="2800" b="1" dirty="0" smtClean="0">
                <a:solidFill>
                  <a:schemeClr val="accent1"/>
                </a:solidFill>
              </a:rPr>
              <a:t>:</a:t>
            </a:r>
          </a:p>
          <a:p>
            <a:pPr algn="r" rtl="1">
              <a:buNone/>
            </a:pPr>
            <a:r>
              <a:rPr lang="ar-DZ" sz="2800" dirty="0" smtClean="0"/>
              <a:t>	    يحتوي على خمسة أحواض مزينة يقع في غرب القصر بين الخندق ومعرض الغزلان .</a:t>
            </a:r>
            <a:endParaRPr lang="ar-DZ" sz="2800" b="1" i="1" dirty="0" smtClean="0">
              <a:solidFill>
                <a:schemeClr val="accent1"/>
              </a:solidFill>
            </a:endParaRPr>
          </a:p>
          <a:p>
            <a:pPr algn="r" rtl="1">
              <a:buNone/>
            </a:pPr>
            <a:r>
              <a:rPr lang="ar-DZ" sz="2800" b="1" i="1" dirty="0" smtClean="0">
                <a:solidFill>
                  <a:schemeClr val="accent1"/>
                </a:solidFill>
              </a:rPr>
              <a:t>  •  الجداول والنوافير :</a:t>
            </a:r>
          </a:p>
          <a:p>
            <a:pPr algn="r" rtl="1">
              <a:buNone/>
            </a:pPr>
            <a:r>
              <a:rPr lang="ar-DZ" dirty="0" smtClean="0"/>
              <a:t>	       </a:t>
            </a:r>
            <a:r>
              <a:rPr lang="ar-DZ" sz="2800" dirty="0" smtClean="0"/>
              <a:t>يقع في الجزء الغربي من الحديقة والقصر خارج مشتل البرتقال حيث هيئها الملك وتم تدميرهما خلال الثورة ثم بيع ليصبح اليوم مدينة شانتيلي.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57166"/>
            <a:ext cx="8229600" cy="5967434"/>
          </a:xfrm>
        </p:spPr>
        <p:txBody>
          <a:bodyPr/>
          <a:lstStyle/>
          <a:p>
            <a:pPr algn="r" rtl="1">
              <a:buFont typeface="Arial" charset="0"/>
              <a:buChar char="•"/>
            </a:pPr>
            <a:endParaRPr lang="ar-DZ" sz="2800" dirty="0" smtClean="0"/>
          </a:p>
          <a:p>
            <a:pPr algn="r" rtl="1">
              <a:buFont typeface="Arial" charset="0"/>
              <a:buChar char="•"/>
            </a:pPr>
            <a:r>
              <a:rPr lang="ar-DZ" sz="2800" dirty="0" smtClean="0"/>
              <a:t>ملاحظة : كما احتوت حديقة شانتيلي في زمن  أندري لونوتر على :</a:t>
            </a:r>
          </a:p>
          <a:p>
            <a:pPr algn="r" rtl="1">
              <a:buNone/>
            </a:pPr>
            <a:r>
              <a:rPr lang="ar-DZ" sz="2800" dirty="0" smtClean="0"/>
              <a:t>		- منزل سيلفي  </a:t>
            </a:r>
            <a:r>
              <a:rPr lang="fr-FR" sz="2800" dirty="0" smtClean="0"/>
              <a:t>Sylvie</a:t>
            </a:r>
            <a:r>
              <a:rPr lang="ar-DZ" sz="2800" dirty="0" smtClean="0"/>
              <a:t> </a:t>
            </a:r>
          </a:p>
          <a:p>
            <a:pPr algn="r" rtl="1">
              <a:buNone/>
            </a:pPr>
            <a:r>
              <a:rPr lang="ar-DZ" sz="2800" dirty="0" smtClean="0"/>
              <a:t>         - جزيرة الغرام</a:t>
            </a:r>
          </a:p>
          <a:p>
            <a:pPr algn="r" rtl="1">
              <a:buNone/>
            </a:pPr>
            <a:r>
              <a:rPr lang="ar-DZ" sz="2800" dirty="0" smtClean="0"/>
              <a:t>		- مساحات اللعب</a:t>
            </a:r>
          </a:p>
          <a:p>
            <a:pPr algn="r" rtl="1">
              <a:buNone/>
            </a:pPr>
            <a:r>
              <a:rPr lang="ar-DZ" sz="2800" dirty="0" smtClean="0"/>
              <a:t>		-  معبد فينوس ومنزل القس </a:t>
            </a:r>
          </a:p>
          <a:p>
            <a:pPr algn="r" rtl="1">
              <a:buNone/>
            </a:pPr>
            <a:r>
              <a:rPr lang="ar-DZ" sz="2800" dirty="0" smtClean="0"/>
              <a:t>		- الحديقة الانجليزية</a:t>
            </a:r>
          </a:p>
          <a:p>
            <a:pPr algn="r" rtl="1">
              <a:buNone/>
            </a:pPr>
            <a:r>
              <a:rPr lang="ar-DZ" sz="2800" dirty="0" smtClean="0"/>
              <a:t>		- حظيرة</a:t>
            </a:r>
          </a:p>
          <a:p>
            <a:pPr algn="r" rtl="1">
              <a:buNone/>
            </a:pPr>
            <a:r>
              <a:rPr lang="ar-DZ" sz="2800" dirty="0" smtClean="0"/>
              <a:t>          </a:t>
            </a:r>
            <a:endParaRPr lang="fr-FR" sz="2800" dirty="0" smtClean="0"/>
          </a:p>
          <a:p>
            <a:endParaRPr lang="ar-SA"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29" descr="carte"/>
          <p:cNvPicPr>
            <a:picLocks noGrp="1"/>
          </p:cNvPicPr>
          <p:nvPr>
            <p:ph idx="1"/>
          </p:nvPr>
        </p:nvPicPr>
        <p:blipFill>
          <a:blip r:embed="rId3">
            <a:lum bright="-20000" contrast="30000"/>
          </a:blip>
          <a:srcRect/>
          <a:stretch>
            <a:fillRect/>
          </a:stretch>
        </p:blipFill>
        <p:spPr bwMode="auto">
          <a:xfrm>
            <a:off x="0" y="785794"/>
            <a:ext cx="9144000" cy="60722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مستطيل 4"/>
          <p:cNvSpPr/>
          <p:nvPr/>
        </p:nvSpPr>
        <p:spPr>
          <a:xfrm>
            <a:off x="1428728" y="0"/>
            <a:ext cx="6000792" cy="707886"/>
          </a:xfrm>
          <a:prstGeom prst="rect">
            <a:avLst/>
          </a:prstGeom>
        </p:spPr>
        <p:txBody>
          <a:bodyPr wrap="square">
            <a:spAutoFit/>
          </a:bodyPr>
          <a:lstStyle/>
          <a:p>
            <a:pPr algn="ctr"/>
            <a:r>
              <a:rPr lang="ar-DZ" sz="4000" dirty="0" smtClean="0">
                <a:solidFill>
                  <a:schemeClr val="accent1"/>
                </a:solidFill>
              </a:rPr>
              <a:t>حديقة شانتيلي في زمن أندري </a:t>
            </a:r>
            <a:endParaRPr lang="ar-SA" sz="4000" dirty="0">
              <a:solidFill>
                <a:schemeClr val="accent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660" y="71438"/>
            <a:ext cx="9144035" cy="1428736"/>
          </a:xfrm>
        </p:spPr>
        <p:txBody>
          <a:bodyPr>
            <a:normAutofit fontScale="90000"/>
          </a:bodyPr>
          <a:lstStyle/>
          <a:p>
            <a:pPr algn="ctr">
              <a:defRPr/>
            </a:pPr>
            <a:r>
              <a:rPr lang="ar-DZ" sz="2000" dirty="0" smtClean="0"/>
              <a:t/>
            </a:r>
            <a:br>
              <a:rPr lang="ar-DZ" sz="2000" dirty="0" smtClean="0"/>
            </a:br>
            <a:r>
              <a:rPr lang="ar-DZ" sz="2000" dirty="0" smtClean="0"/>
              <a:t>  </a:t>
            </a:r>
            <a:br>
              <a:rPr lang="ar-DZ" sz="2000" dirty="0" smtClean="0"/>
            </a:br>
            <a:r>
              <a:rPr lang="ar-DZ" sz="2000" dirty="0" smtClean="0"/>
              <a:t/>
            </a:r>
            <a:br>
              <a:rPr lang="ar-DZ" sz="2000" dirty="0" smtClean="0"/>
            </a:br>
            <a:r>
              <a:rPr lang="ar-DZ" sz="2000" dirty="0" smtClean="0"/>
              <a:t/>
            </a:r>
            <a:br>
              <a:rPr lang="ar-DZ" sz="2000" dirty="0" smtClean="0"/>
            </a:br>
            <a:r>
              <a:rPr lang="ar-DZ" sz="2000" dirty="0" smtClean="0"/>
              <a:t/>
            </a:r>
            <a:br>
              <a:rPr lang="ar-DZ" sz="2000" dirty="0" smtClean="0"/>
            </a:br>
            <a:r>
              <a:rPr lang="ar-DZ" sz="5400" dirty="0" smtClean="0"/>
              <a:t/>
            </a:r>
            <a:br>
              <a:rPr lang="ar-DZ" sz="5400" dirty="0" smtClean="0"/>
            </a:br>
            <a:r>
              <a:rPr lang="ar-DZ" sz="3600" b="0" dirty="0" smtClean="0"/>
              <a:t>الجمهورية الجزائرية الديمقراطية الشعبية</a:t>
            </a:r>
            <a:br>
              <a:rPr lang="ar-DZ" sz="3600" b="0" dirty="0" smtClean="0"/>
            </a:br>
            <a:r>
              <a:rPr lang="ar-DZ" sz="3600" b="0" dirty="0" smtClean="0"/>
              <a:t>وزارة التعليم العالي والبحث العلمي</a:t>
            </a:r>
            <a:br>
              <a:rPr lang="ar-DZ" sz="3600" b="0" dirty="0" smtClean="0"/>
            </a:br>
            <a:r>
              <a:rPr lang="ar-DZ" sz="3600" b="0" dirty="0" smtClean="0"/>
              <a:t> جامعة </a:t>
            </a:r>
            <a:r>
              <a:rPr lang="ar-DZ" sz="3600" b="0" dirty="0" err="1" smtClean="0"/>
              <a:t>منتوري</a:t>
            </a:r>
            <a:r>
              <a:rPr lang="ar-DZ" sz="3600" b="0" dirty="0" smtClean="0"/>
              <a:t> – قسنطينة -</a:t>
            </a:r>
            <a:endParaRPr lang="fr-FR" sz="5400" b="0" dirty="0">
              <a:latin typeface="Complex" pitchFamily="2" charset="0"/>
              <a:cs typeface="Complex" pitchFamily="2" charset="0"/>
            </a:endParaRPr>
          </a:p>
        </p:txBody>
      </p:sp>
      <p:sp>
        <p:nvSpPr>
          <p:cNvPr id="7" name="Espace réservé du texte 6"/>
          <p:cNvSpPr>
            <a:spLocks noGrp="1"/>
          </p:cNvSpPr>
          <p:nvPr>
            <p:ph type="body" idx="1"/>
          </p:nvPr>
        </p:nvSpPr>
        <p:spPr>
          <a:xfrm>
            <a:off x="1357313" y="3357563"/>
            <a:ext cx="7786687" cy="2286000"/>
          </a:xfrm>
        </p:spPr>
        <p:txBody>
          <a:bodyPr/>
          <a:lstStyle/>
          <a:p>
            <a:pPr algn="r">
              <a:defRPr/>
            </a:pPr>
            <a:r>
              <a:rPr lang="ar-DZ" dirty="0" smtClean="0"/>
              <a:t>  من إعداد الطلبة : </a:t>
            </a:r>
          </a:p>
          <a:p>
            <a:pPr algn="r">
              <a:defRPr/>
            </a:pPr>
            <a:r>
              <a:rPr lang="ar-DZ" dirty="0" smtClean="0"/>
              <a:t>     * طيبي عمر  * بن يحي ياسين </a:t>
            </a:r>
          </a:p>
          <a:p>
            <a:pPr algn="r">
              <a:defRPr/>
            </a:pPr>
            <a:r>
              <a:rPr lang="ar-DZ" dirty="0" smtClean="0"/>
              <a:t>     * منصورية بدر الدين     *خالدي سمير</a:t>
            </a:r>
            <a:endParaRPr lang="fr-FR" dirty="0"/>
          </a:p>
        </p:txBody>
      </p:sp>
      <p:sp>
        <p:nvSpPr>
          <p:cNvPr id="5" name="Ellipse 4"/>
          <p:cNvSpPr/>
          <p:nvPr/>
        </p:nvSpPr>
        <p:spPr>
          <a:xfrm>
            <a:off x="1071538" y="1643050"/>
            <a:ext cx="7143800" cy="1357322"/>
          </a:xfrm>
          <a:prstGeom prst="ellipse">
            <a:avLst/>
          </a:prstGeom>
        </p:spPr>
        <p:style>
          <a:lnRef idx="0">
            <a:schemeClr val="dk1"/>
          </a:lnRef>
          <a:fillRef idx="3">
            <a:schemeClr val="dk1"/>
          </a:fillRef>
          <a:effectRef idx="3">
            <a:schemeClr val="dk1"/>
          </a:effectRef>
          <a:fontRef idx="minor">
            <a:schemeClr val="lt1"/>
          </a:fontRef>
        </p:style>
        <p:txBody>
          <a:bodyPr anchor="ctr"/>
          <a:lstStyle/>
          <a:p>
            <a:pPr algn="ctr">
              <a:defRPr/>
            </a:pPr>
            <a:endParaRPr lang="fr-FR"/>
          </a:p>
        </p:txBody>
      </p:sp>
      <p:sp>
        <p:nvSpPr>
          <p:cNvPr id="6" name="ZoneTexte 5"/>
          <p:cNvSpPr txBox="1"/>
          <p:nvPr/>
        </p:nvSpPr>
        <p:spPr>
          <a:xfrm>
            <a:off x="1428728" y="1857364"/>
            <a:ext cx="6072230" cy="1015663"/>
          </a:xfrm>
          <a:prstGeom prst="rect">
            <a:avLst/>
          </a:prstGeom>
          <a:noFill/>
        </p:spPr>
        <p:txBody>
          <a:bodyPr>
            <a:spAutoFit/>
          </a:bodyPr>
          <a:lstStyle/>
          <a:p>
            <a:pPr algn="ctr">
              <a:defRPr/>
            </a:pPr>
            <a:r>
              <a:rPr lang="ar-DZ"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plex" pitchFamily="2" charset="0"/>
                <a:cs typeface="Complex" pitchFamily="2" charset="0"/>
              </a:rPr>
              <a:t>ح</a:t>
            </a:r>
            <a:r>
              <a:rPr lang="ar-DZ"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Complex" pitchFamily="2" charset="0"/>
                <a:cs typeface="Complex" pitchFamily="2" charset="0"/>
              </a:rPr>
              <a:t>ديقة شانتيلي</a:t>
            </a:r>
            <a:endParaRPr lang="fr-FR"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latin typeface="Arial" charset="0"/>
              <a:cs typeface="Arial" charset="0"/>
            </a:endParaRPr>
          </a:p>
        </p:txBody>
      </p:sp>
      <p:sp>
        <p:nvSpPr>
          <p:cNvPr id="10" name="Titre 1"/>
          <p:cNvSpPr txBox="1">
            <a:spLocks/>
          </p:cNvSpPr>
          <p:nvPr/>
        </p:nvSpPr>
        <p:spPr>
          <a:xfrm>
            <a:off x="285750" y="3429000"/>
            <a:ext cx="3571875" cy="2500313"/>
          </a:xfrm>
          <a:prstGeom prst="rect">
            <a:avLst/>
          </a:prstGeom>
        </p:spPr>
        <p:txBody>
          <a:bodyPr tIns="64008"/>
          <a:lstStyle/>
          <a:p>
            <a:pPr algn="ctr">
              <a:defRPr/>
            </a:pPr>
            <a:r>
              <a:rPr lang="ar-DZ" sz="2400" spc="-150" dirty="0">
                <a:solidFill>
                  <a:srgbClr val="C1EEFF"/>
                </a:solidFill>
                <a:latin typeface="+mj-lt"/>
                <a:ea typeface="+mj-ea"/>
                <a:cs typeface="+mn-cs"/>
              </a:rPr>
              <a:t>تحت</a:t>
            </a:r>
            <a:r>
              <a:rPr lang="ar-DZ" sz="2400" spc="-150" dirty="0">
                <a:solidFill>
                  <a:srgbClr val="C1EEFF"/>
                </a:solidFill>
                <a:latin typeface="+mj-lt"/>
                <a:ea typeface="+mj-ea"/>
                <a:cs typeface="+mj-cs"/>
              </a:rPr>
              <a:t> </a:t>
            </a:r>
            <a:r>
              <a:rPr lang="ar-DZ" sz="2400" spc="-150" dirty="0">
                <a:solidFill>
                  <a:srgbClr val="C1EEFF"/>
                </a:solidFill>
                <a:latin typeface="+mj-lt"/>
                <a:ea typeface="+mj-ea"/>
                <a:cs typeface="+mn-cs"/>
              </a:rPr>
              <a:t>إشراف</a:t>
            </a:r>
            <a:r>
              <a:rPr lang="ar-DZ" sz="2400" spc="-150" dirty="0">
                <a:solidFill>
                  <a:srgbClr val="C1EEFF"/>
                </a:solidFill>
                <a:latin typeface="+mj-lt"/>
                <a:ea typeface="+mj-ea"/>
                <a:cs typeface="+mj-cs"/>
              </a:rPr>
              <a:t> </a:t>
            </a:r>
            <a:r>
              <a:rPr lang="ar-DZ" sz="2400" spc="-150" dirty="0">
                <a:solidFill>
                  <a:srgbClr val="C1EEFF"/>
                </a:solidFill>
                <a:latin typeface="+mj-lt"/>
                <a:ea typeface="+mj-ea"/>
                <a:cs typeface="+mn-cs"/>
              </a:rPr>
              <a:t>الأستاذة</a:t>
            </a:r>
            <a:r>
              <a:rPr lang="ar-DZ" sz="2400" spc="-150" dirty="0">
                <a:solidFill>
                  <a:srgbClr val="C1EEFF"/>
                </a:solidFill>
                <a:latin typeface="+mj-lt"/>
                <a:ea typeface="+mj-ea"/>
                <a:cs typeface="+mj-cs"/>
              </a:rPr>
              <a:t> </a:t>
            </a:r>
            <a:r>
              <a:rPr lang="ar-DZ" sz="2000" spc="-150" dirty="0">
                <a:solidFill>
                  <a:srgbClr val="C1EEFF"/>
                </a:solidFill>
                <a:latin typeface="+mj-lt"/>
                <a:ea typeface="+mj-ea"/>
                <a:cs typeface="+mj-cs"/>
              </a:rPr>
              <a:t>: </a:t>
            </a:r>
          </a:p>
          <a:p>
            <a:pPr algn="ctr">
              <a:defRPr/>
            </a:pPr>
            <a:r>
              <a:rPr lang="ar-DZ" sz="2400" spc="-150" dirty="0">
                <a:solidFill>
                  <a:srgbClr val="C1EEFF"/>
                </a:solidFill>
                <a:latin typeface="+mj-lt"/>
                <a:ea typeface="+mj-ea"/>
                <a:cs typeface="+mn-cs"/>
              </a:rPr>
              <a:t>* </a:t>
            </a:r>
            <a:r>
              <a:rPr lang="ar-DZ" sz="2400" spc="-150" dirty="0" smtClean="0">
                <a:solidFill>
                  <a:srgbClr val="C1EEFF"/>
                </a:solidFill>
                <a:latin typeface="+mj-lt"/>
                <a:ea typeface="+mj-ea"/>
                <a:cs typeface="+mn-cs"/>
              </a:rPr>
              <a:t>بن مشيش</a:t>
            </a:r>
            <a:r>
              <a:rPr lang="ar-DZ" sz="2000" spc="-150" dirty="0">
                <a:solidFill>
                  <a:srgbClr val="C1EEFF"/>
                </a:solidFill>
                <a:latin typeface="+mj-lt"/>
                <a:ea typeface="+mj-ea"/>
                <a:cs typeface="+mj-cs"/>
              </a:rPr>
              <a:t/>
            </a:r>
            <a:br>
              <a:rPr lang="ar-DZ" sz="2000" spc="-150" dirty="0">
                <a:solidFill>
                  <a:srgbClr val="C1EEFF"/>
                </a:solidFill>
                <a:latin typeface="+mj-lt"/>
                <a:ea typeface="+mj-ea"/>
                <a:cs typeface="+mj-cs"/>
              </a:rPr>
            </a:br>
            <a:r>
              <a:rPr lang="ar-DZ" sz="2000" spc="-150" dirty="0">
                <a:solidFill>
                  <a:srgbClr val="C1EEFF"/>
                </a:solidFill>
                <a:latin typeface="+mj-lt"/>
                <a:ea typeface="+mj-ea"/>
                <a:cs typeface="+mj-cs"/>
              </a:rPr>
              <a:t>  </a:t>
            </a:r>
            <a:br>
              <a:rPr lang="ar-DZ" sz="2000" spc="-150" dirty="0">
                <a:solidFill>
                  <a:srgbClr val="C1EEFF"/>
                </a:solidFill>
                <a:latin typeface="+mj-lt"/>
                <a:ea typeface="+mj-ea"/>
                <a:cs typeface="+mj-cs"/>
              </a:rPr>
            </a:br>
            <a:r>
              <a:rPr lang="ar-DZ" sz="2000" spc="-150" dirty="0">
                <a:solidFill>
                  <a:srgbClr val="C1EEFF"/>
                </a:solidFill>
                <a:latin typeface="+mj-lt"/>
                <a:ea typeface="+mj-ea"/>
                <a:cs typeface="+mj-cs"/>
              </a:rPr>
              <a:t/>
            </a:r>
            <a:br>
              <a:rPr lang="ar-DZ" sz="2000" spc="-150" dirty="0">
                <a:solidFill>
                  <a:srgbClr val="C1EEFF"/>
                </a:solidFill>
                <a:latin typeface="+mj-lt"/>
                <a:ea typeface="+mj-ea"/>
                <a:cs typeface="+mj-cs"/>
              </a:rPr>
            </a:br>
            <a:r>
              <a:rPr lang="ar-DZ" sz="2000" spc="-150" dirty="0">
                <a:solidFill>
                  <a:srgbClr val="C1EEFF"/>
                </a:solidFill>
                <a:latin typeface="+mj-lt"/>
                <a:ea typeface="+mj-ea"/>
                <a:cs typeface="+mj-cs"/>
              </a:rPr>
              <a:t/>
            </a:r>
            <a:br>
              <a:rPr lang="ar-DZ" sz="2000" spc="-150" dirty="0">
                <a:solidFill>
                  <a:srgbClr val="C1EEFF"/>
                </a:solidFill>
                <a:latin typeface="+mj-lt"/>
                <a:ea typeface="+mj-ea"/>
                <a:cs typeface="+mj-cs"/>
              </a:rPr>
            </a:br>
            <a:r>
              <a:rPr lang="ar-DZ" sz="2000" spc="-150" dirty="0">
                <a:solidFill>
                  <a:srgbClr val="C1EEFF"/>
                </a:solidFill>
                <a:latin typeface="+mj-lt"/>
                <a:ea typeface="+mj-ea"/>
                <a:cs typeface="+mj-cs"/>
              </a:rPr>
              <a:t/>
            </a:r>
            <a:br>
              <a:rPr lang="ar-DZ" sz="2000" spc="-150" dirty="0">
                <a:solidFill>
                  <a:srgbClr val="C1EEFF"/>
                </a:solidFill>
                <a:latin typeface="+mj-lt"/>
                <a:ea typeface="+mj-ea"/>
                <a:cs typeface="+mj-cs"/>
              </a:rPr>
            </a:br>
            <a:endParaRPr lang="fr-FR" sz="5400" spc="-150" dirty="0">
              <a:solidFill>
                <a:srgbClr val="C1EEFF"/>
              </a:solidFill>
              <a:latin typeface="Complex" pitchFamily="2" charset="0"/>
              <a:ea typeface="+mj-ea"/>
              <a:cs typeface="Complex" pitchFamily="2" charset="0"/>
            </a:endParaRPr>
          </a:p>
        </p:txBody>
      </p:sp>
      <p:sp>
        <p:nvSpPr>
          <p:cNvPr id="11" name="Ruban vers le bas 10"/>
          <p:cNvSpPr/>
          <p:nvPr/>
        </p:nvSpPr>
        <p:spPr>
          <a:xfrm>
            <a:off x="1214414" y="5286388"/>
            <a:ext cx="6858048" cy="928694"/>
          </a:xfrm>
          <a:prstGeom prst="ribbon">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r>
              <a:rPr lang="ar-DZ" dirty="0">
                <a:solidFill>
                  <a:schemeClr val="bg1"/>
                </a:solidFill>
              </a:rPr>
              <a:t>السنة الجامعية</a:t>
            </a:r>
          </a:p>
          <a:p>
            <a:pPr algn="ctr">
              <a:defRPr/>
            </a:pPr>
            <a:r>
              <a:rPr lang="fr-FR" sz="2800" b="1" i="1" dirty="0" smtClean="0">
                <a:solidFill>
                  <a:schemeClr val="bg1"/>
                </a:solidFill>
              </a:rPr>
              <a:t>2011</a:t>
            </a:r>
            <a:r>
              <a:rPr lang="ar-DZ" sz="2800" b="1" i="1" dirty="0" smtClean="0">
                <a:solidFill>
                  <a:schemeClr val="bg1"/>
                </a:solidFill>
              </a:rPr>
              <a:t>/</a:t>
            </a:r>
            <a:r>
              <a:rPr lang="fr-FR" sz="2800" b="1" i="1" dirty="0" smtClean="0">
                <a:solidFill>
                  <a:schemeClr val="bg1"/>
                </a:solidFill>
              </a:rPr>
              <a:t>2010</a:t>
            </a:r>
            <a:endParaRPr lang="ar-DZ" sz="2800" b="1" i="1" dirty="0">
              <a:solidFill>
                <a:schemeClr val="bg1"/>
              </a:solidFill>
            </a:endParaRPr>
          </a:p>
        </p:txBody>
      </p:sp>
      <p:sp>
        <p:nvSpPr>
          <p:cNvPr id="9" name="Rectangle 8"/>
          <p:cNvSpPr/>
          <p:nvPr/>
        </p:nvSpPr>
        <p:spPr>
          <a:xfrm>
            <a:off x="1214414" y="4500570"/>
            <a:ext cx="1025963" cy="400110"/>
          </a:xfrm>
          <a:prstGeom prst="rect">
            <a:avLst/>
          </a:prstGeom>
        </p:spPr>
        <p:txBody>
          <a:bodyPr wrap="square">
            <a:spAutoFit/>
          </a:bodyPr>
          <a:lstStyle/>
          <a:p>
            <a:r>
              <a:rPr lang="ar-DZ" sz="2000" b="1" dirty="0" smtClean="0"/>
              <a:t>فوج </a:t>
            </a:r>
            <a:r>
              <a:rPr lang="ar-DZ" dirty="0" smtClean="0"/>
              <a:t>2</a:t>
            </a:r>
            <a:endParaRPr lang="fr-FR"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285728"/>
            <a:ext cx="8572560" cy="6286544"/>
          </a:xfrm>
        </p:spPr>
        <p:txBody>
          <a:bodyPr/>
          <a:lstStyle/>
          <a:p>
            <a:pPr algn="r" rtl="1">
              <a:buNone/>
            </a:pPr>
            <a:r>
              <a:rPr lang="fr-FR" b="1" i="1" dirty="0" smtClean="0"/>
              <a:t>/</a:t>
            </a:r>
            <a:r>
              <a:rPr lang="fr-FR" sz="2800" b="1" i="1" dirty="0" smtClean="0"/>
              <a:t>4</a:t>
            </a:r>
            <a:r>
              <a:rPr lang="ar-DZ" sz="2800" b="1" i="1" dirty="0" smtClean="0"/>
              <a:t>لمحة عن منشئ حديقة شانتيلي : </a:t>
            </a:r>
            <a:endParaRPr lang="ar-DZ" b="1" i="1" dirty="0" smtClean="0"/>
          </a:p>
          <a:p>
            <a:pPr algn="r" rtl="1">
              <a:buNone/>
            </a:pPr>
            <a:r>
              <a:rPr lang="ar-DZ" dirty="0" smtClean="0"/>
              <a:t>			</a:t>
            </a:r>
            <a:r>
              <a:rPr lang="ar-DZ" b="1" i="1" dirty="0" smtClean="0">
                <a:solidFill>
                  <a:srgbClr val="FF0000"/>
                </a:solidFill>
              </a:rPr>
              <a:t>آندري لو نوتر </a:t>
            </a:r>
            <a:r>
              <a:rPr lang="ar-DZ" dirty="0" smtClean="0"/>
              <a:t>1613-1700 </a:t>
            </a:r>
          </a:p>
          <a:p>
            <a:pPr algn="r" rtl="1">
              <a:buNone/>
            </a:pPr>
            <a:r>
              <a:rPr lang="fr-FR" sz="2800" dirty="0" smtClean="0"/>
              <a:t>    </a:t>
            </a:r>
            <a:r>
              <a:rPr lang="ar-DZ" sz="2800" dirty="0" smtClean="0"/>
              <a:t>وهو مهندس معماري فرنسي مصمم للحدائق عاش في الفترة بين 1613 -1700 </a:t>
            </a:r>
          </a:p>
          <a:p>
            <a:pPr algn="r" rtl="1">
              <a:buNone/>
            </a:pPr>
            <a:r>
              <a:rPr lang="ar-DZ" sz="2800" dirty="0" smtClean="0"/>
              <a:t>دخل آندري تصميم الحدائق عن طريق  ً سيمون فوت </a:t>
            </a:r>
            <a:r>
              <a:rPr lang="fr-FR" sz="2800" dirty="0" smtClean="0"/>
              <a:t> </a:t>
            </a:r>
            <a:r>
              <a:rPr lang="ar-DZ" sz="2800" dirty="0" smtClean="0"/>
              <a:t>حيث زرع حديقة في شارع  ًلوتويلري  ً</a:t>
            </a:r>
          </a:p>
          <a:p>
            <a:pPr algn="r" rtl="1">
              <a:buNone/>
            </a:pPr>
            <a:r>
              <a:rPr lang="ar-DZ" sz="2800" dirty="0" smtClean="0"/>
              <a:t>وهو الذي اهتم بمخطط قلاع  ًفوً و ً فيكونت ً في 1678 </a:t>
            </a:r>
          </a:p>
          <a:p>
            <a:pPr algn="r" rtl="1">
              <a:buNone/>
            </a:pPr>
            <a:r>
              <a:rPr lang="ar-DZ" sz="2800" dirty="0" smtClean="0"/>
              <a:t>	أمر الملك لويس الرابع بدراسة تمثال ً برنيني ً والحدائق الايطالية أسر بسماع الخبر لأنه الأدرى بهذه الأعمال </a:t>
            </a:r>
          </a:p>
          <a:p>
            <a:pPr algn="r" rtl="1">
              <a:buNone/>
            </a:pPr>
            <a:r>
              <a:rPr lang="ar-DZ" sz="2800" dirty="0" smtClean="0"/>
              <a:t>وفي سنة 1693 ولما بلغ 80 من عمره منحه لويس الرابع وسام </a:t>
            </a:r>
            <a:r>
              <a:rPr lang="ar-DZ" sz="2800" dirty="0" err="1" smtClean="0"/>
              <a:t>ً</a:t>
            </a:r>
            <a:r>
              <a:rPr lang="ar-DZ" sz="2800" dirty="0" smtClean="0"/>
              <a:t> درع ثلاثة القواقع  </a:t>
            </a:r>
            <a:endParaRPr lang="fr-FR"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500042"/>
            <a:ext cx="8715436" cy="6072230"/>
          </a:xfrm>
        </p:spPr>
        <p:txBody>
          <a:bodyPr>
            <a:normAutofit/>
          </a:bodyPr>
          <a:lstStyle/>
          <a:p>
            <a:pPr algn="ctr" rtl="1"/>
            <a:r>
              <a:rPr lang="ar-DZ" sz="5000" b="1" dirty="0" smtClean="0">
                <a:solidFill>
                  <a:srgbClr val="00B050"/>
                </a:solidFill>
                <a:effectLst>
                  <a:outerShdw blurRad="38100" dist="38100" dir="2700000" algn="tl">
                    <a:srgbClr val="000000">
                      <a:alpha val="43137"/>
                    </a:srgbClr>
                  </a:outerShdw>
                </a:effectLst>
              </a:rPr>
              <a:t>الخاتـمــــــــــــــة :</a:t>
            </a:r>
          </a:p>
          <a:p>
            <a:pPr rtl="1"/>
            <a:r>
              <a:rPr lang="ar-DZ" sz="3600" dirty="0" smtClean="0">
                <a:effectLst>
                  <a:outerShdw blurRad="38100" dist="38100" dir="2700000" algn="tl">
                    <a:srgbClr val="000000">
                      <a:alpha val="43137"/>
                    </a:srgbClr>
                  </a:outerShdw>
                </a:effectLst>
              </a:rPr>
              <a:t>         </a:t>
            </a:r>
          </a:p>
          <a:p>
            <a:pPr algn="just" rtl="1"/>
            <a:r>
              <a:rPr lang="ar-DZ" sz="3600" dirty="0" smtClean="0">
                <a:effectLst>
                  <a:outerShdw blurRad="38100" dist="38100" dir="2700000" algn="tl">
                    <a:srgbClr val="000000">
                      <a:alpha val="43137"/>
                    </a:srgbClr>
                  </a:outerShdw>
                </a:effectLst>
              </a:rPr>
              <a:t>      تعبر حديقة شانتيلي إحدى الحدائق الفرنسية الكلاسيكية حيث كان دورها عند إنشائها يقتصر في تحقيق الرفاهية للعائلة الملكية ليصبح دورها إفادة وتحقيق الرفاه للمجتمع الحضري وباتت فضاء للاتصال ومتنفسا طبيعيا للسكان بالإضافة إلى الدور الجمالي .</a:t>
            </a:r>
            <a:endParaRPr lang="fr-FR" sz="3600" dirty="0">
              <a:solidFill>
                <a:schemeClr val="tx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lum bright="-20000" contrast="30000"/>
          </a:blip>
          <a:srcRect/>
          <a:stretch>
            <a:fillRect/>
          </a:stretch>
        </p:blipFill>
        <p:spPr bwMode="auto">
          <a:xfrm>
            <a:off x="0" y="0"/>
            <a:ext cx="9143984"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1"/>
          <p:cNvSpPr>
            <a:spLocks noChangeArrowheads="1"/>
          </p:cNvSpPr>
          <p:nvPr/>
        </p:nvSpPr>
        <p:spPr bwMode="auto">
          <a:xfrm>
            <a:off x="571472" y="1571612"/>
            <a:ext cx="7643802" cy="443198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DZ" sz="4400" i="0" u="none" strike="noStrike" cap="none" normalizeH="0" baseline="0" dirty="0" smtClean="0">
                <a:ln>
                  <a:noFill/>
                </a:ln>
                <a:solidFill>
                  <a:schemeClr val="tx1"/>
                </a:solidFill>
                <a:effectLst/>
                <a:latin typeface="Calibri" pitchFamily="34" charset="0"/>
                <a:ea typeface="Calibri" pitchFamily="34" charset="0"/>
                <a:cs typeface="Arial" pitchFamily="34" charset="0"/>
              </a:rPr>
              <a:t>مقدمة </a:t>
            </a:r>
            <a:endParaRPr kumimoji="0" lang="fr-FR"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400" i="0" u="none" strike="noStrike" cap="none" normalizeH="0" baseline="0" dirty="0" smtClean="0">
                <a:ln>
                  <a:noFill/>
                </a:ln>
                <a:solidFill>
                  <a:schemeClr val="tx1"/>
                </a:solidFill>
                <a:effectLst/>
                <a:latin typeface="Calibri" pitchFamily="34" charset="0"/>
                <a:ea typeface="Calibri" pitchFamily="34" charset="0"/>
                <a:cs typeface="Arial" pitchFamily="34" charset="0"/>
              </a:rPr>
              <a:t>1ـ لمحة عن مدينة شانتيلي </a:t>
            </a:r>
            <a:endParaRPr kumimoji="0" lang="fr-FR"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400" i="0" u="none" strike="noStrike" cap="none" normalizeH="0" baseline="0" dirty="0" smtClean="0">
                <a:ln>
                  <a:noFill/>
                </a:ln>
                <a:solidFill>
                  <a:schemeClr val="tx1"/>
                </a:solidFill>
                <a:effectLst/>
                <a:latin typeface="Calibri" pitchFamily="34" charset="0"/>
                <a:ea typeface="Calibri" pitchFamily="34" charset="0"/>
                <a:cs typeface="Arial" pitchFamily="34" charset="0"/>
              </a:rPr>
              <a:t>2ـ تاريخها ونشأتها </a:t>
            </a:r>
            <a:endParaRPr kumimoji="0" lang="fr-FR"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400" i="0" u="none" strike="noStrike" cap="none" normalizeH="0" baseline="0" dirty="0" smtClean="0">
                <a:ln>
                  <a:noFill/>
                </a:ln>
                <a:solidFill>
                  <a:schemeClr val="tx1"/>
                </a:solidFill>
                <a:effectLst/>
                <a:latin typeface="Calibri" pitchFamily="34" charset="0"/>
                <a:ea typeface="Calibri" pitchFamily="34" charset="0"/>
                <a:cs typeface="Arial" pitchFamily="34" charset="0"/>
              </a:rPr>
              <a:t>3ـ أقسامها ومحتوياتها </a:t>
            </a:r>
            <a:endParaRPr kumimoji="0" lang="fr-FR"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sz="4400" i="0" u="none" strike="noStrike" cap="none" normalizeH="0" baseline="0" dirty="0" smtClean="0">
                <a:ln>
                  <a:noFill/>
                </a:ln>
                <a:solidFill>
                  <a:schemeClr val="tx1"/>
                </a:solidFill>
                <a:effectLst/>
                <a:latin typeface="Calibri" pitchFamily="34" charset="0"/>
                <a:ea typeface="Calibri" pitchFamily="34" charset="0"/>
                <a:cs typeface="Arial" pitchFamily="34" charset="0"/>
              </a:rPr>
              <a:t>4ـ لمحة عن منشئ حديقة شانتيلي</a:t>
            </a:r>
          </a:p>
          <a:p>
            <a:pPr marL="0" marR="0" lvl="0" indent="0" algn="r" defTabSz="914400" rtl="1" eaLnBrk="0" fontAlgn="base" latinLnBrk="0" hangingPunct="0">
              <a:lnSpc>
                <a:spcPct val="100000"/>
              </a:lnSpc>
              <a:spcBef>
                <a:spcPct val="0"/>
              </a:spcBef>
              <a:spcAft>
                <a:spcPct val="0"/>
              </a:spcAft>
              <a:buClrTx/>
              <a:buSzTx/>
              <a:buFontTx/>
              <a:buNone/>
              <a:tabLst/>
            </a:pPr>
            <a:r>
              <a:rPr lang="ar-DZ" sz="4400" dirty="0" smtClean="0">
                <a:latin typeface="Calibri" pitchFamily="34" charset="0"/>
                <a:ea typeface="Calibri" pitchFamily="34" charset="0"/>
                <a:cs typeface="Arial" pitchFamily="34" charset="0"/>
              </a:rPr>
              <a:t>خاتمـة</a:t>
            </a:r>
            <a:r>
              <a:rPr kumimoji="0" lang="ar-DZ" sz="440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140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DZ"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ar-DZ" sz="160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3357554" y="714356"/>
            <a:ext cx="3357586" cy="707886"/>
          </a:xfrm>
          <a:prstGeom prst="rect">
            <a:avLst/>
          </a:prstGeom>
        </p:spPr>
        <p:txBody>
          <a:bodyPr wrap="square">
            <a:spAutoFit/>
          </a:bodyPr>
          <a:lstStyle/>
          <a:p>
            <a:r>
              <a:rPr lang="ar-DZ" sz="4000" b="1" dirty="0" smtClean="0"/>
              <a:t>مخطط العمل</a:t>
            </a:r>
            <a:endParaRPr lang="fr-FR" sz="40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71472" y="214291"/>
            <a:ext cx="7772400" cy="714380"/>
          </a:xfrm>
        </p:spPr>
        <p:txBody>
          <a:bodyPr>
            <a:normAutofit fontScale="90000"/>
          </a:bodyPr>
          <a:lstStyle/>
          <a:p>
            <a:pPr algn="ctr" rtl="1"/>
            <a:r>
              <a:rPr lang="ar-DZ" b="1" i="1" dirty="0" smtClean="0">
                <a:solidFill>
                  <a:srgbClr val="00B050"/>
                </a:solidFill>
              </a:rPr>
              <a:t>مقـــــــدمة</a:t>
            </a:r>
            <a:endParaRPr lang="fr-FR" b="1" i="1" dirty="0">
              <a:solidFill>
                <a:srgbClr val="00B050"/>
              </a:solidFill>
            </a:endParaRPr>
          </a:p>
        </p:txBody>
      </p:sp>
      <p:sp>
        <p:nvSpPr>
          <p:cNvPr id="3" name="Sous-titre 2"/>
          <p:cNvSpPr>
            <a:spLocks noGrp="1"/>
          </p:cNvSpPr>
          <p:nvPr>
            <p:ph type="subTitle" idx="1"/>
          </p:nvPr>
        </p:nvSpPr>
        <p:spPr>
          <a:xfrm>
            <a:off x="214282" y="1142984"/>
            <a:ext cx="8715436" cy="5429288"/>
          </a:xfrm>
        </p:spPr>
        <p:txBody>
          <a:bodyPr>
            <a:normAutofit/>
          </a:bodyPr>
          <a:lstStyle/>
          <a:p>
            <a:pPr algn="r" rtl="1"/>
            <a:r>
              <a:rPr lang="ar-DZ" sz="3600" dirty="0" smtClean="0">
                <a:solidFill>
                  <a:schemeClr val="tx1"/>
                </a:solidFill>
              </a:rPr>
              <a:t>      ظهر مفهوم المساحات الخضراء في القرن التاسع عشر بعدما كانت تعرف من قبل بفن الحدائق وهي تعتبر عنصرا أساسيا في تخطيط المدن منذ القدم وذلك كونها متنفسا طبيعيا للسكان وتعطي للمدينة حالة خضراء تزيد من جمالها وبهائها وتنظيمها  بالإضافة إلى الدور الفعال الذي تلعبه في الحياة الاجتماعية </a:t>
            </a:r>
            <a:r>
              <a:rPr lang="ar-DZ" sz="3600" dirty="0" smtClean="0"/>
              <a:t>.</a:t>
            </a:r>
            <a:endParaRPr lang="ar-DZ" sz="3600" dirty="0" smtClean="0">
              <a:solidFill>
                <a:schemeClr val="tx1"/>
              </a:solidFill>
            </a:endParaRPr>
          </a:p>
          <a:p>
            <a:pPr algn="r" rtl="1"/>
            <a:r>
              <a:rPr lang="ar-DZ" sz="3600" dirty="0" smtClean="0">
                <a:solidFill>
                  <a:schemeClr val="tx1"/>
                </a:solidFill>
              </a:rPr>
              <a:t>وفي ما يلي سندرس ولو باختصار حديقة شانتيلي الفرنسية مبرزين كيفية نشأتها واهم أقسامها</a:t>
            </a:r>
            <a:endParaRPr lang="fr-FR" sz="3600" dirty="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285728"/>
            <a:ext cx="8572560" cy="6286544"/>
          </a:xfrm>
        </p:spPr>
        <p:txBody>
          <a:bodyPr/>
          <a:lstStyle/>
          <a:p>
            <a:pPr algn="r" rtl="1">
              <a:buNone/>
            </a:pPr>
            <a:r>
              <a:rPr lang="fr-FR" sz="3600" b="1" i="1" dirty="0" smtClean="0"/>
              <a:t> </a:t>
            </a:r>
            <a:endParaRPr lang="ar-DZ" sz="3600" b="1" i="1" dirty="0" smtClean="0"/>
          </a:p>
          <a:p>
            <a:pPr algn="r" rtl="1">
              <a:buNone/>
            </a:pPr>
            <a:r>
              <a:rPr lang="fr-FR" sz="3600" b="1" i="1" dirty="0" smtClean="0"/>
              <a:t>/</a:t>
            </a:r>
            <a:r>
              <a:rPr lang="fr-FR" sz="2800" b="1" i="1" dirty="0" smtClean="0"/>
              <a:t>1</a:t>
            </a:r>
            <a:r>
              <a:rPr lang="ar-DZ" sz="2800" b="1" i="1" dirty="0" smtClean="0"/>
              <a:t>لمحة عن مدينة شانتيلي :</a:t>
            </a:r>
            <a:endParaRPr lang="ar-DZ" sz="3600" b="1" i="1" dirty="0" smtClean="0"/>
          </a:p>
          <a:p>
            <a:pPr algn="r" rtl="1">
              <a:buNone/>
            </a:pPr>
            <a:r>
              <a:rPr lang="fr-FR" dirty="0" smtClean="0"/>
              <a:t>     </a:t>
            </a:r>
            <a:r>
              <a:rPr lang="ar-DZ" dirty="0" smtClean="0"/>
              <a:t>   </a:t>
            </a:r>
          </a:p>
          <a:p>
            <a:pPr algn="r" rtl="1">
              <a:buNone/>
            </a:pPr>
            <a:r>
              <a:rPr lang="ar-DZ" sz="2800" dirty="0" smtClean="0"/>
              <a:t>       هي بلدية فرنسية تقع في قسم اويز </a:t>
            </a:r>
            <a:r>
              <a:rPr lang="fr-FR" sz="2800" dirty="0" smtClean="0"/>
              <a:t>oise</a:t>
            </a:r>
            <a:r>
              <a:rPr lang="ar-DZ" sz="2800" dirty="0" smtClean="0"/>
              <a:t> ومنطقة </a:t>
            </a:r>
            <a:r>
              <a:rPr lang="fr-FR" sz="2800" dirty="0" smtClean="0"/>
              <a:t>picandie</a:t>
            </a:r>
            <a:r>
              <a:rPr lang="ar-DZ" sz="2800" dirty="0" smtClean="0"/>
              <a:t> حيث تتموضع في قلب غابة شانتيلي في نهر نونات </a:t>
            </a:r>
            <a:r>
              <a:rPr lang="fr-FR" sz="2800" dirty="0" smtClean="0"/>
              <a:t>nonette</a:t>
            </a:r>
            <a:r>
              <a:rPr lang="ar-DZ" sz="2800" dirty="0" smtClean="0"/>
              <a:t> يبلغ عدد سكانها 11000 نسمة تتواجد بمجمع سكاني عدد سكانه 35000 نسمة </a:t>
            </a:r>
          </a:p>
          <a:p>
            <a:pPr algn="r" rtl="1">
              <a:buNone/>
            </a:pPr>
            <a:r>
              <a:rPr lang="fr-FR" sz="2800" dirty="0" smtClean="0"/>
              <a:t>        </a:t>
            </a:r>
            <a:r>
              <a:rPr lang="ar-DZ" sz="2800" dirty="0" smtClean="0"/>
              <a:t>وهي مشهورة عالميا بقصرها وتعرف كذلك على الصعيد الدولي بالفروسية ويقام بها سباقين للفروسية (جوكي كليب وديّان)</a:t>
            </a:r>
            <a:r>
              <a:rPr lang="fr-FR" sz="2800" dirty="0" smtClean="0"/>
              <a:t>.</a:t>
            </a:r>
            <a:r>
              <a:rPr lang="ar-DZ" sz="2800" dirty="0" smtClean="0"/>
              <a:t> </a:t>
            </a:r>
          </a:p>
          <a:p>
            <a:pPr algn="r" rtl="1">
              <a:buNone/>
            </a:pPr>
            <a:r>
              <a:rPr lang="ar-DZ" sz="2800" dirty="0" smtClean="0"/>
              <a:t>       أما بالنسبة لحديقة شانتيلي فهي تقع شرق المدينة</a:t>
            </a:r>
          </a:p>
          <a:p>
            <a:pPr algn="r" rtl="1">
              <a:buNone/>
            </a:pPr>
            <a:r>
              <a:rPr lang="ar-DZ" sz="2800" dirty="0" smtClean="0"/>
              <a:t>   </a:t>
            </a:r>
            <a:endParaRPr lang="ar-DZ" dirty="0" smtClean="0"/>
          </a:p>
          <a:p>
            <a:pPr algn="r" rtl="1">
              <a:buNone/>
            </a:pPr>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ta000\cygoris_1119126057_photo_aerienne_chantilly.jpg"/>
          <p:cNvPicPr>
            <a:picLocks noChangeAspect="1" noChangeArrowheads="1"/>
          </p:cNvPicPr>
          <p:nvPr/>
        </p:nvPicPr>
        <p:blipFill>
          <a:blip r:embed="rId3"/>
          <a:srcRect/>
          <a:stretch>
            <a:fillRect/>
          </a:stretch>
        </p:blipFill>
        <p:spPr bwMode="auto">
          <a:xfrm>
            <a:off x="0" y="0"/>
            <a:ext cx="4643438" cy="6858000"/>
          </a:xfrm>
          <a:prstGeom prst="rect">
            <a:avLst/>
          </a:prstGeom>
          <a:noFill/>
        </p:spPr>
      </p:pic>
      <p:cxnSp>
        <p:nvCxnSpPr>
          <p:cNvPr id="9" name="Connecteur droit avec flèche 8"/>
          <p:cNvCxnSpPr/>
          <p:nvPr/>
        </p:nvCxnSpPr>
        <p:spPr>
          <a:xfrm rot="5400000">
            <a:off x="2857488" y="1714488"/>
            <a:ext cx="1428760" cy="428628"/>
          </a:xfrm>
          <a:prstGeom prst="straightConnector1">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sp>
        <p:nvSpPr>
          <p:cNvPr id="12" name="Rectangle 11"/>
          <p:cNvSpPr/>
          <p:nvPr/>
        </p:nvSpPr>
        <p:spPr>
          <a:xfrm>
            <a:off x="2643174" y="785794"/>
            <a:ext cx="1928794" cy="46166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DZ" sz="2400" b="1" spc="50" dirty="0" smtClean="0">
                <a:ln w="11430"/>
                <a:solidFill>
                  <a:srgbClr val="FF0000"/>
                </a:solidFill>
                <a:effectLst>
                  <a:outerShdw blurRad="76200" dist="50800" dir="5400000" algn="tl" rotWithShape="0">
                    <a:srgbClr val="000000">
                      <a:alpha val="65000"/>
                    </a:srgbClr>
                  </a:outerShdw>
                </a:effectLst>
              </a:rPr>
              <a:t>حديقة شانتيلي </a:t>
            </a:r>
            <a:endParaRPr lang="fr-FR" sz="2400" b="1" spc="50" dirty="0">
              <a:ln w="11430"/>
              <a:solidFill>
                <a:srgbClr val="FF0000"/>
              </a:solidFill>
              <a:effectLst>
                <a:outerShdw blurRad="76200" dist="50800" dir="5400000" algn="tl" rotWithShape="0">
                  <a:srgbClr val="000000">
                    <a:alpha val="65000"/>
                  </a:srgbClr>
                </a:outerShdw>
              </a:effectLst>
            </a:endParaRPr>
          </a:p>
        </p:txBody>
      </p:sp>
      <p:sp>
        <p:nvSpPr>
          <p:cNvPr id="10" name="دائرة مجوفة 9"/>
          <p:cNvSpPr/>
          <p:nvPr/>
        </p:nvSpPr>
        <p:spPr>
          <a:xfrm>
            <a:off x="2714612" y="2643182"/>
            <a:ext cx="1071570" cy="1214446"/>
          </a:xfrm>
          <a:prstGeom prst="donut">
            <a:avLst>
              <a:gd name="adj" fmla="val 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solidFill>
                <a:schemeClr val="tx1"/>
              </a:solidFill>
            </a:endParaRPr>
          </a:p>
        </p:txBody>
      </p:sp>
      <p:pic>
        <p:nvPicPr>
          <p:cNvPr id="8" name="Image 19" descr="Carte routière du nord de la France avec les grandes voies pour Chantilly"/>
          <p:cNvPicPr>
            <a:picLocks noGrp="1"/>
          </p:cNvPicPr>
          <p:nvPr>
            <p:ph idx="1"/>
          </p:nvPr>
        </p:nvPicPr>
        <p:blipFill>
          <a:blip r:embed="rId4"/>
          <a:srcRect/>
          <a:stretch>
            <a:fillRect/>
          </a:stretch>
        </p:blipFill>
        <p:spPr bwMode="auto">
          <a:xfrm>
            <a:off x="4643438" y="0"/>
            <a:ext cx="4500562" cy="6858000"/>
          </a:xfrm>
          <a:prstGeom prst="rect">
            <a:avLst/>
          </a:prstGeom>
          <a:noFill/>
          <a:ln w="9525">
            <a:noFill/>
            <a:miter lim="800000"/>
            <a:headEnd/>
            <a:tailEnd/>
          </a:ln>
        </p:spPr>
      </p:pic>
      <p:cxnSp>
        <p:nvCxnSpPr>
          <p:cNvPr id="13" name="Connecteur droit avec flèche 8"/>
          <p:cNvCxnSpPr/>
          <p:nvPr/>
        </p:nvCxnSpPr>
        <p:spPr>
          <a:xfrm rot="16200000" flipH="1">
            <a:off x="5286380" y="2928934"/>
            <a:ext cx="2643206" cy="1500198"/>
          </a:xfrm>
          <a:prstGeom prst="straightConnector1">
            <a:avLst/>
          </a:prstGeom>
          <a:ln>
            <a:solidFill>
              <a:srgbClr val="FF0000"/>
            </a:solidFill>
            <a:tailEnd type="arrow"/>
          </a:ln>
        </p:spPr>
        <p:style>
          <a:lnRef idx="3">
            <a:schemeClr val="dk1"/>
          </a:lnRef>
          <a:fillRef idx="0">
            <a:schemeClr val="dk1"/>
          </a:fillRef>
          <a:effectRef idx="2">
            <a:schemeClr val="dk1"/>
          </a:effectRef>
          <a:fontRef idx="minor">
            <a:schemeClr val="tx1"/>
          </a:fontRef>
        </p:style>
      </p:cxnSp>
      <p:sp>
        <p:nvSpPr>
          <p:cNvPr id="14" name="Rectangle 11"/>
          <p:cNvSpPr/>
          <p:nvPr/>
        </p:nvSpPr>
        <p:spPr>
          <a:xfrm>
            <a:off x="4714876" y="2000240"/>
            <a:ext cx="1928794" cy="461665"/>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DZ" sz="2400" b="1" spc="50" dirty="0" smtClean="0">
                <a:ln w="11430"/>
                <a:solidFill>
                  <a:srgbClr val="FF0000"/>
                </a:solidFill>
                <a:effectLst>
                  <a:outerShdw blurRad="76200" dist="50800" dir="5400000" algn="tl" rotWithShape="0">
                    <a:srgbClr val="000000">
                      <a:alpha val="65000"/>
                    </a:srgbClr>
                  </a:outerShdw>
                </a:effectLst>
              </a:rPr>
              <a:t>مدينة شانتيلي</a:t>
            </a:r>
            <a:endParaRPr lang="fr-FR" sz="2400" b="1"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85728"/>
            <a:ext cx="8229600" cy="6143668"/>
          </a:xfrm>
        </p:spPr>
        <p:txBody>
          <a:bodyPr>
            <a:normAutofit/>
          </a:bodyPr>
          <a:lstStyle/>
          <a:p>
            <a:pPr algn="r" rtl="1">
              <a:buNone/>
            </a:pPr>
            <a:endParaRPr lang="ar-DZ" b="1" i="1" dirty="0" smtClean="0"/>
          </a:p>
          <a:p>
            <a:pPr algn="r" rtl="1">
              <a:buNone/>
            </a:pPr>
            <a:r>
              <a:rPr lang="fr-FR" b="1" i="1" dirty="0" smtClean="0"/>
              <a:t>/</a:t>
            </a:r>
            <a:r>
              <a:rPr lang="fr-FR" sz="2800" b="1" i="1" dirty="0" smtClean="0"/>
              <a:t>2</a:t>
            </a:r>
            <a:r>
              <a:rPr lang="ar-DZ" sz="2800" b="1" i="1" dirty="0" smtClean="0"/>
              <a:t>تاريخ ونشأة حديقة شانتيلي :</a:t>
            </a:r>
            <a:endParaRPr lang="ar-DZ" sz="2800" b="1" i="1" dirty="0" smtClean="0">
              <a:solidFill>
                <a:schemeClr val="accent1"/>
              </a:solidFill>
            </a:endParaRPr>
          </a:p>
          <a:p>
            <a:pPr algn="r" rtl="1">
              <a:buNone/>
            </a:pPr>
            <a:r>
              <a:rPr lang="ar-DZ" sz="2800" b="1" i="1" dirty="0" smtClean="0">
                <a:solidFill>
                  <a:schemeClr val="accent1"/>
                </a:solidFill>
              </a:rPr>
              <a:t> الحديقة الكبيرة </a:t>
            </a:r>
            <a:r>
              <a:rPr lang="ar-DZ" dirty="0" smtClean="0">
                <a:solidFill>
                  <a:schemeClr val="accent1"/>
                </a:solidFill>
              </a:rPr>
              <a:t>1662-1663 :</a:t>
            </a:r>
          </a:p>
          <a:p>
            <a:pPr algn="r" rtl="1">
              <a:buNone/>
            </a:pPr>
            <a:r>
              <a:rPr lang="fr-FR" sz="2800" dirty="0" smtClean="0"/>
              <a:t>      </a:t>
            </a:r>
            <a:r>
              <a:rPr lang="ar-DZ" sz="2800" dirty="0" smtClean="0"/>
              <a:t>في 1662 أراد الملك كوندي بناء حديقة كبيرة حول القصر خارج حدائق القصر والتي سيتم اكتسابها في إقليم بأكمله حيث وبجانب جدران القصر تم حفر الطرق ورسمها بنحو سلس وعمل على ترتيب بناء الجدران كما تعهد مع محاميه على نزع الاراضى والمنازل التي أرفقت في الحديقة وتم تحديد أزقة الحديقة بشكل رائع وتمتد من الشمال إلى الجنوب واستغرق بناء جدران الحديقة الكبيرة سنة و نصف وكان العمل هائلا  عند إنشاء هذه الحديقة حيث كانت توظف حوالي 150عامل</a:t>
            </a:r>
            <a:r>
              <a:rPr lang="fr-FR" sz="2800" dirty="0" smtClean="0"/>
              <a:t> </a:t>
            </a:r>
            <a:r>
              <a:rPr lang="ar-DZ" sz="2800" dirty="0" smtClean="0"/>
              <a:t>.</a:t>
            </a:r>
            <a:endParaRPr lang="fr-FR"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285728"/>
            <a:ext cx="8572560" cy="6286544"/>
          </a:xfrm>
        </p:spPr>
        <p:txBody>
          <a:bodyPr/>
          <a:lstStyle/>
          <a:p>
            <a:pPr algn="r" rtl="1">
              <a:buNone/>
            </a:pPr>
            <a:endParaRPr lang="ar-DZ" dirty="0" smtClean="0"/>
          </a:p>
          <a:p>
            <a:pPr algn="r" rtl="1">
              <a:buNone/>
            </a:pPr>
            <a:r>
              <a:rPr lang="ar-DZ" dirty="0" smtClean="0"/>
              <a:t>        </a:t>
            </a:r>
            <a:r>
              <a:rPr lang="ar-DZ" sz="2800" dirty="0" smtClean="0"/>
              <a:t>في 13 فيفري 1664كتب دوم لوبين </a:t>
            </a:r>
            <a:r>
              <a:rPr lang="fr-FR" sz="2800" dirty="0" smtClean="0"/>
              <a:t>loppin</a:t>
            </a:r>
            <a:r>
              <a:rPr lang="ar-DZ" sz="2800" dirty="0" smtClean="0"/>
              <a:t> - وهو مدير أشغال ملك شانتيلي – : </a:t>
            </a:r>
          </a:p>
          <a:p>
            <a:pPr algn="r" rtl="1">
              <a:buNone/>
            </a:pPr>
            <a:r>
              <a:rPr lang="ar-DZ" sz="2800" dirty="0" smtClean="0"/>
              <a:t>        الغابة المغروسة في الحديقة تحتوي على 6000قدم من أشجار الدردار </a:t>
            </a:r>
            <a:r>
              <a:rPr lang="fr-FR" sz="2800" dirty="0" smtClean="0"/>
              <a:t>orme  </a:t>
            </a:r>
            <a:r>
              <a:rPr lang="ar-DZ" sz="2800" dirty="0" smtClean="0"/>
              <a:t> - و 7252من أشجار الزيزفون </a:t>
            </a:r>
            <a:r>
              <a:rPr lang="fr-FR" sz="2800" dirty="0" smtClean="0"/>
              <a:t>tillots</a:t>
            </a:r>
            <a:r>
              <a:rPr lang="ar-DZ" sz="2800" dirty="0" smtClean="0"/>
              <a:t> و2205 من أشجار الكستناء </a:t>
            </a:r>
            <a:r>
              <a:rPr lang="fr-FR" sz="2800" dirty="0" smtClean="0"/>
              <a:t>chatagniers</a:t>
            </a:r>
            <a:r>
              <a:rPr lang="ar-DZ" sz="2800" dirty="0" smtClean="0"/>
              <a:t> و760 من أشجار الكرز </a:t>
            </a:r>
            <a:r>
              <a:rPr lang="fr-FR" sz="2800" dirty="0" smtClean="0"/>
              <a:t>merisiers</a:t>
            </a:r>
            <a:r>
              <a:rPr lang="ar-DZ" sz="2800" dirty="0" smtClean="0"/>
              <a:t> و877 من أشجار الجوز </a:t>
            </a:r>
            <a:r>
              <a:rPr lang="fr-FR" sz="2800" dirty="0" smtClean="0"/>
              <a:t>noyers</a:t>
            </a:r>
            <a:r>
              <a:rPr lang="ar-DZ" sz="2800" dirty="0" smtClean="0"/>
              <a:t>.</a:t>
            </a:r>
            <a:endParaRPr lang="fr-FR" sz="2800" dirty="0"/>
          </a:p>
        </p:txBody>
      </p:sp>
      <p:pic>
        <p:nvPicPr>
          <p:cNvPr id="4" name="Image 58"/>
          <p:cNvPicPr/>
          <p:nvPr/>
        </p:nvPicPr>
        <p:blipFill>
          <a:blip r:embed="rId2"/>
          <a:srcRect l="1987" t="42169" r="48350" b="14216"/>
          <a:stretch>
            <a:fillRect/>
          </a:stretch>
        </p:blipFill>
        <p:spPr bwMode="auto">
          <a:xfrm>
            <a:off x="285720" y="3857628"/>
            <a:ext cx="4000528" cy="271464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5" name="Image 4"/>
          <p:cNvPicPr/>
          <p:nvPr/>
        </p:nvPicPr>
        <p:blipFill>
          <a:blip r:embed="rId3"/>
          <a:srcRect l="7480" t="23250" r="36525" b="28067"/>
          <a:stretch>
            <a:fillRect/>
          </a:stretch>
        </p:blipFill>
        <p:spPr bwMode="auto">
          <a:xfrm>
            <a:off x="4857752" y="3786190"/>
            <a:ext cx="3714776" cy="27860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43"/>
          <p:cNvPicPr/>
          <p:nvPr/>
        </p:nvPicPr>
        <p:blipFill>
          <a:blip r:embed="rId2"/>
          <a:srcRect/>
          <a:stretch>
            <a:fillRect/>
          </a:stretch>
        </p:blipFill>
        <p:spPr bwMode="auto">
          <a:xfrm>
            <a:off x="0" y="1000108"/>
            <a:ext cx="4572000" cy="58578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مستطيل 5"/>
          <p:cNvSpPr/>
          <p:nvPr/>
        </p:nvSpPr>
        <p:spPr>
          <a:xfrm>
            <a:off x="1285852" y="0"/>
            <a:ext cx="6286544" cy="985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rtl="1"/>
            <a:r>
              <a:rPr lang="ar-DZ" sz="4400" dirty="0" smtClean="0">
                <a:solidFill>
                  <a:srgbClr val="0070C0"/>
                </a:solidFill>
              </a:rPr>
              <a:t>حديقة شانتيلي حاليا </a:t>
            </a:r>
            <a:endParaRPr lang="ar-SA" sz="4400" dirty="0">
              <a:solidFill>
                <a:srgbClr val="0070C0"/>
              </a:solidFill>
            </a:endParaRPr>
          </a:p>
        </p:txBody>
      </p:sp>
      <p:pic>
        <p:nvPicPr>
          <p:cNvPr id="7" name="Image 7"/>
          <p:cNvPicPr/>
          <p:nvPr/>
        </p:nvPicPr>
        <p:blipFill>
          <a:blip r:embed="rId3"/>
          <a:srcRect l="1446" t="10602" r="37082" b="6403"/>
          <a:stretch>
            <a:fillRect/>
          </a:stretch>
        </p:blipFill>
        <p:spPr bwMode="auto">
          <a:xfrm>
            <a:off x="4643438" y="928670"/>
            <a:ext cx="4500562" cy="59293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498</TotalTime>
  <Words>570</Words>
  <PresentationFormat>Affichage à l'écran (4:3)</PresentationFormat>
  <Paragraphs>109</Paragraphs>
  <Slides>22</Slides>
  <Notes>8</Notes>
  <HiddenSlides>0</HiddenSlides>
  <MMClips>0</MMClips>
  <ScaleCrop>false</ScaleCrop>
  <HeadingPairs>
    <vt:vector size="4" baseType="variant">
      <vt:variant>
        <vt:lpstr>Thème</vt:lpstr>
      </vt:variant>
      <vt:variant>
        <vt:i4>1</vt:i4>
      </vt:variant>
      <vt:variant>
        <vt:lpstr>Titres des diapositives</vt:lpstr>
      </vt:variant>
      <vt:variant>
        <vt:i4>22</vt:i4>
      </vt:variant>
    </vt:vector>
  </HeadingPairs>
  <TitlesOfParts>
    <vt:vector size="23" baseType="lpstr">
      <vt:lpstr>Débit</vt:lpstr>
      <vt:lpstr>Diapositive 1</vt:lpstr>
      <vt:lpstr>        الجمهورية الجزائرية الديمقراطية الشعبية وزارة التعليم العالي والبحث العلمي  جامعة منتوري – قسنطينة -</vt:lpstr>
      <vt:lpstr>Diapositive 3</vt:lpstr>
      <vt:lpstr>مقـــــــدمة</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مقدمة</dc:title>
  <dc:creator>ABDELAZIZ 0779345462</dc:creator>
  <cp:lastModifiedBy>user</cp:lastModifiedBy>
  <cp:revision>76</cp:revision>
  <dcterms:modified xsi:type="dcterms:W3CDTF">2011-11-29T15:23:36Z</dcterms:modified>
</cp:coreProperties>
</file>