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  <p:sldId id="262" r:id="rId5"/>
    <p:sldId id="288" r:id="rId6"/>
    <p:sldId id="263" r:id="rId7"/>
    <p:sldId id="264" r:id="rId8"/>
    <p:sldId id="297" r:id="rId9"/>
    <p:sldId id="295" r:id="rId10"/>
    <p:sldId id="296" r:id="rId11"/>
    <p:sldId id="265" r:id="rId12"/>
    <p:sldId id="286" r:id="rId13"/>
    <p:sldId id="287" r:id="rId14"/>
    <p:sldId id="293" r:id="rId15"/>
    <p:sldId id="266" r:id="rId16"/>
    <p:sldId id="267" r:id="rId17"/>
    <p:sldId id="289" r:id="rId18"/>
    <p:sldId id="269" r:id="rId19"/>
    <p:sldId id="270" r:id="rId20"/>
    <p:sldId id="302" r:id="rId21"/>
    <p:sldId id="303" r:id="rId22"/>
    <p:sldId id="290" r:id="rId23"/>
    <p:sldId id="271" r:id="rId24"/>
    <p:sldId id="273" r:id="rId25"/>
    <p:sldId id="274" r:id="rId26"/>
    <p:sldId id="291" r:id="rId27"/>
    <p:sldId id="275" r:id="rId28"/>
    <p:sldId id="298" r:id="rId29"/>
    <p:sldId id="294" r:id="rId30"/>
    <p:sldId id="276" r:id="rId31"/>
    <p:sldId id="277" r:id="rId32"/>
    <p:sldId id="292" r:id="rId33"/>
    <p:sldId id="278" r:id="rId34"/>
    <p:sldId id="279" r:id="rId35"/>
    <p:sldId id="300" r:id="rId36"/>
    <p:sldId id="301" r:id="rId37"/>
    <p:sldId id="280" r:id="rId38"/>
    <p:sldId id="299" r:id="rId39"/>
    <p:sldId id="281" r:id="rId40"/>
    <p:sldId id="282" r:id="rId41"/>
    <p:sldId id="283" r:id="rId42"/>
    <p:sldId id="284" r:id="rId43"/>
    <p:sldId id="285" r:id="rId44"/>
    <p:sldId id="257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2B2DBDF-C2B5-4B18-941E-01A66A857C41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B1124BB-EE10-4C3B-B54E-B6CE295C23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APPROACH TO ARTHRITIS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5334000"/>
            <a:ext cx="5114778" cy="1101248"/>
          </a:xfrm>
        </p:spPr>
        <p:txBody>
          <a:bodyPr/>
          <a:lstStyle/>
          <a:p>
            <a:r>
              <a:rPr lang="en-US" sz="2800" dirty="0" smtClean="0">
                <a:solidFill>
                  <a:srgbClr val="FFC000"/>
                </a:solidFill>
              </a:rPr>
              <a:t>dr. </a:t>
            </a:r>
            <a:r>
              <a:rPr lang="en-US" sz="2800" dirty="0" err="1" smtClean="0">
                <a:solidFill>
                  <a:srgbClr val="FFC000"/>
                </a:solidFill>
              </a:rPr>
              <a:t>Sianny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err="1" smtClean="0">
                <a:solidFill>
                  <a:srgbClr val="FFC000"/>
                </a:solidFill>
              </a:rPr>
              <a:t>Suryawati</a:t>
            </a:r>
            <a:r>
              <a:rPr lang="en-US" sz="2800" dirty="0" smtClean="0">
                <a:solidFill>
                  <a:srgbClr val="FFC000"/>
                </a:solidFill>
              </a:rPr>
              <a:t>, </a:t>
            </a:r>
            <a:r>
              <a:rPr lang="en-US" sz="2800" dirty="0" err="1" smtClean="0">
                <a:solidFill>
                  <a:srgbClr val="FFC000"/>
                </a:solidFill>
              </a:rPr>
              <a:t>Sp.Rad</a:t>
            </a:r>
            <a:endParaRPr lang="en-US" sz="2800" dirty="0" smtClean="0">
              <a:solidFill>
                <a:srgbClr val="FFC000"/>
              </a:solidFill>
            </a:endParaRPr>
          </a:p>
          <a:p>
            <a:r>
              <a:rPr lang="en-US" dirty="0" err="1" smtClean="0"/>
              <a:t>Departemen</a:t>
            </a:r>
            <a:r>
              <a:rPr lang="en-US" dirty="0" smtClean="0"/>
              <a:t>  </a:t>
            </a:r>
            <a:r>
              <a:rPr lang="en-US" dirty="0" err="1" smtClean="0"/>
              <a:t>Radiologi</a:t>
            </a:r>
            <a:r>
              <a:rPr lang="en-US" dirty="0" smtClean="0"/>
              <a:t> FK UWKS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Degenerative </a:t>
            </a:r>
            <a:r>
              <a:rPr lang="en-US" dirty="0" smtClean="0"/>
              <a:t>changes </a:t>
            </a:r>
            <a:r>
              <a:rPr lang="en-US" dirty="0"/>
              <a:t>of the joint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51818"/>
            <a:ext cx="7848600" cy="4525963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NARROWING</a:t>
            </a:r>
            <a:r>
              <a:rPr lang="en-US" dirty="0" smtClean="0"/>
              <a:t> joint space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OSTEOPHYTES</a:t>
            </a:r>
            <a:r>
              <a:rPr lang="en-US" dirty="0" smtClean="0"/>
              <a:t> at bone margin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CYSTS</a:t>
            </a:r>
            <a:r>
              <a:rPr lang="en-US" dirty="0" smtClean="0"/>
              <a:t>  formation at </a:t>
            </a:r>
            <a:r>
              <a:rPr lang="en-US" dirty="0" err="1" smtClean="0"/>
              <a:t>subchondral</a:t>
            </a:r>
            <a:r>
              <a:rPr lang="en-US" dirty="0" smtClean="0"/>
              <a:t> bone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SCLEROSIS</a:t>
            </a:r>
            <a:r>
              <a:rPr lang="en-US" dirty="0" smtClean="0"/>
              <a:t> at </a:t>
            </a:r>
            <a:r>
              <a:rPr lang="en-US" dirty="0" err="1" smtClean="0"/>
              <a:t>subchondral</a:t>
            </a:r>
            <a:r>
              <a:rPr lang="en-US" dirty="0" smtClean="0"/>
              <a:t> bone plate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548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1° DEGENERATIVE 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X-ray findings :</a:t>
            </a:r>
          </a:p>
          <a:p>
            <a:pPr lvl="1"/>
            <a:r>
              <a:rPr lang="en-US" dirty="0" smtClean="0"/>
              <a:t>Narrowing of joint space</a:t>
            </a:r>
          </a:p>
          <a:p>
            <a:pPr lvl="1"/>
            <a:r>
              <a:rPr lang="en-US" dirty="0" err="1" smtClean="0"/>
              <a:t>Subchondral</a:t>
            </a:r>
            <a:r>
              <a:rPr lang="en-US" dirty="0" smtClean="0"/>
              <a:t> sclerosis</a:t>
            </a:r>
          </a:p>
          <a:p>
            <a:pPr lvl="1"/>
            <a:r>
              <a:rPr lang="en-US" dirty="0" smtClean="0"/>
              <a:t>Marginal </a:t>
            </a:r>
            <a:r>
              <a:rPr lang="en-US" dirty="0" err="1" smtClean="0"/>
              <a:t>osteophyte</a:t>
            </a:r>
            <a:r>
              <a:rPr lang="en-US" dirty="0" smtClean="0"/>
              <a:t> formation</a:t>
            </a:r>
          </a:p>
          <a:p>
            <a:pPr lvl="1"/>
            <a:r>
              <a:rPr lang="en-US" dirty="0" err="1" smtClean="0"/>
              <a:t>Subchondral</a:t>
            </a:r>
            <a:r>
              <a:rPr lang="en-US" dirty="0" smtClean="0"/>
              <a:t> cysts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Joint narrowing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85800" y="1447800"/>
            <a:ext cx="3817505" cy="509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 rot="5400000">
            <a:off x="3719137" y="2092561"/>
            <a:ext cx="5112568" cy="3834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2527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Osteoarthritis : Joint narrowing + </a:t>
            </a:r>
            <a:r>
              <a:rPr lang="en-US" sz="2800" dirty="0" err="1" smtClean="0"/>
              <a:t>Osteophyte</a:t>
            </a:r>
            <a:r>
              <a:rPr lang="en-US" sz="2800" dirty="0" smtClean="0"/>
              <a:t>/”</a:t>
            </a:r>
            <a:r>
              <a:rPr lang="en-US" sz="2800" dirty="0" err="1" smtClean="0"/>
              <a:t>lipping</a:t>
            </a:r>
            <a:r>
              <a:rPr lang="en-US" sz="2800" dirty="0" smtClean="0"/>
              <a:t>”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09600" y="1447800"/>
            <a:ext cx="3817505" cy="509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032" y="1447800"/>
            <a:ext cx="3620974" cy="506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838200" y="4114800"/>
            <a:ext cx="1752600" cy="16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4495800"/>
            <a:ext cx="1828800" cy="1828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Osteoarthritis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5867400"/>
            <a:ext cx="4191000" cy="609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err="1" smtClean="0"/>
              <a:t>Subchondral</a:t>
            </a:r>
            <a:r>
              <a:rPr lang="en-US" dirty="0" smtClean="0"/>
              <a:t> cyst</a:t>
            </a:r>
            <a:endParaRPr lang="en-US" dirty="0"/>
          </a:p>
        </p:txBody>
      </p:sp>
      <p:pic>
        <p:nvPicPr>
          <p:cNvPr id="51202" name="Picture 2" descr="http://t3.gstatic.com/images?q=tbn:ANd9GcRbMNxF1afU0MQtUdOtb3icj1cGiji_EYqrnQSDm6QfNT5LkLF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524000"/>
            <a:ext cx="4402358" cy="4267200"/>
          </a:xfrm>
          <a:prstGeom prst="rect">
            <a:avLst/>
          </a:prstGeom>
          <a:noFill/>
        </p:spPr>
      </p:pic>
      <p:pic>
        <p:nvPicPr>
          <p:cNvPr id="51204" name="Picture 4" descr="http://t1.gstatic.com/images?q=tbn:ANd9GcSv8RsGagQazUZv3dJbEHZ7QouCGPSO_hPu-obaomqlREbOhx2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524000"/>
            <a:ext cx="3904033" cy="4267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" y="5943600"/>
            <a:ext cx="3841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err="1" smtClean="0"/>
              <a:t>Subchondral</a:t>
            </a:r>
            <a:r>
              <a:rPr lang="en-US" sz="3200" dirty="0" smtClean="0"/>
              <a:t> sclerosis</a:t>
            </a:r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2° DEGENERATIVE 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process destroys </a:t>
            </a:r>
            <a:r>
              <a:rPr lang="en-US" dirty="0" err="1" smtClean="0"/>
              <a:t>articular</a:t>
            </a:r>
            <a:r>
              <a:rPr lang="en-US" dirty="0" smtClean="0"/>
              <a:t> cartilage</a:t>
            </a:r>
          </a:p>
          <a:p>
            <a:r>
              <a:rPr lang="en-US" dirty="0" smtClean="0"/>
              <a:t>Degenerative changes supervene</a:t>
            </a:r>
          </a:p>
          <a:p>
            <a:r>
              <a:rPr lang="en-US" dirty="0" smtClean="0"/>
              <a:t>How to recognize</a:t>
            </a:r>
          </a:p>
          <a:p>
            <a:pPr lvl="1"/>
            <a:r>
              <a:rPr lang="en-US" dirty="0" smtClean="0"/>
              <a:t>Atypical locations (CPPD and knee)</a:t>
            </a:r>
          </a:p>
          <a:p>
            <a:pPr lvl="1"/>
            <a:r>
              <a:rPr lang="en-US" dirty="0" smtClean="0"/>
              <a:t>Atypical appearance (marked DJD of 1 hip)</a:t>
            </a:r>
          </a:p>
          <a:p>
            <a:pPr lvl="1"/>
            <a:r>
              <a:rPr lang="en-US" dirty="0" smtClean="0"/>
              <a:t>Atypical age (DJD in 20 year-old)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Causes 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dirty="0" smtClean="0"/>
              <a:t>Trauma</a:t>
            </a:r>
          </a:p>
          <a:p>
            <a:r>
              <a:rPr lang="en-US" dirty="0" smtClean="0"/>
              <a:t>Infection</a:t>
            </a:r>
          </a:p>
          <a:p>
            <a:r>
              <a:rPr lang="en-US" dirty="0" err="1" smtClean="0"/>
              <a:t>Avascular</a:t>
            </a:r>
            <a:r>
              <a:rPr lang="en-US" dirty="0" smtClean="0"/>
              <a:t> necrosis</a:t>
            </a:r>
          </a:p>
          <a:p>
            <a:r>
              <a:rPr lang="en-US" dirty="0" smtClean="0"/>
              <a:t>CPPD</a:t>
            </a:r>
          </a:p>
          <a:p>
            <a:r>
              <a:rPr lang="en-US" dirty="0" smtClean="0"/>
              <a:t>RA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Hemophilia </a:t>
            </a:r>
          </a:p>
          <a:p>
            <a:r>
              <a:rPr lang="en-US" dirty="0" err="1" smtClean="0"/>
              <a:t>Hemochromatosis</a:t>
            </a:r>
            <a:endParaRPr lang="en-US" dirty="0" smtClean="0"/>
          </a:p>
          <a:p>
            <a:r>
              <a:rPr lang="en-US" dirty="0" err="1" smtClean="0"/>
              <a:t>Acromegaly</a:t>
            </a:r>
            <a:endParaRPr lang="en-US" dirty="0" smtClean="0"/>
          </a:p>
          <a:p>
            <a:r>
              <a:rPr lang="en-US" dirty="0" err="1" smtClean="0"/>
              <a:t>Ochronosis</a:t>
            </a:r>
            <a:endParaRPr lang="en-US" dirty="0" smtClean="0"/>
          </a:p>
          <a:p>
            <a:r>
              <a:rPr lang="en-US" dirty="0" smtClean="0"/>
              <a:t>Wilson’s disease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5257800"/>
            <a:ext cx="8229600" cy="9680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Bottom line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Any arthritis can end as DJD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HYPERTROPHIC ARTHRITIS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DEGENERATIVE ARTHRITIS</a:t>
            </a:r>
          </a:p>
          <a:p>
            <a:pPr lvl="1"/>
            <a:r>
              <a:rPr lang="en-US" dirty="0" smtClean="0"/>
              <a:t>Primary</a:t>
            </a:r>
          </a:p>
          <a:p>
            <a:pPr lvl="1"/>
            <a:r>
              <a:rPr lang="en-US" dirty="0" smtClean="0"/>
              <a:t>Secondary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CHARCOT ARTHROPATHY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Charcot </a:t>
            </a:r>
            <a:r>
              <a:rPr lang="en-US" sz="4000" dirty="0" err="1" smtClean="0"/>
              <a:t>arthropathy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038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Disturbance in sensation leads to multiple </a:t>
            </a:r>
            <a:r>
              <a:rPr lang="en-US" dirty="0" err="1" smtClean="0"/>
              <a:t>microfractures</a:t>
            </a:r>
            <a:endParaRPr lang="en-US" dirty="0" smtClean="0"/>
          </a:p>
          <a:p>
            <a:r>
              <a:rPr lang="en-US" dirty="0" smtClean="0"/>
              <a:t>Pain sensation intact from muscles and soft tissue</a:t>
            </a:r>
          </a:p>
          <a:p>
            <a:r>
              <a:rPr lang="en-US" dirty="0" smtClean="0"/>
              <a:t>Causes :</a:t>
            </a:r>
          </a:p>
          <a:p>
            <a:pPr lvl="1"/>
            <a:r>
              <a:rPr lang="en-US" dirty="0" smtClean="0"/>
              <a:t>Shoulders – </a:t>
            </a:r>
            <a:r>
              <a:rPr lang="en-US" dirty="0" err="1" smtClean="0"/>
              <a:t>syrinx</a:t>
            </a:r>
            <a:r>
              <a:rPr lang="en-US" dirty="0" smtClean="0"/>
              <a:t>, spinal tumor</a:t>
            </a:r>
          </a:p>
          <a:p>
            <a:pPr lvl="1"/>
            <a:r>
              <a:rPr lang="en-US" dirty="0" smtClean="0"/>
              <a:t>Hips – tertiary syphilis, diabetes</a:t>
            </a:r>
          </a:p>
          <a:p>
            <a:pPr lvl="1"/>
            <a:r>
              <a:rPr lang="en-US" dirty="0" smtClean="0"/>
              <a:t>Feet – diabetes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752600"/>
            <a:ext cx="1835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General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Charcot </a:t>
            </a:r>
            <a:r>
              <a:rPr lang="en-US" sz="4000" dirty="0" err="1" smtClean="0"/>
              <a:t>arthropathy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229600" cy="3733801"/>
          </a:xfrm>
        </p:spPr>
        <p:txBody>
          <a:bodyPr/>
          <a:lstStyle/>
          <a:p>
            <a:r>
              <a:rPr lang="en-US" dirty="0" smtClean="0"/>
              <a:t>Fragmentation</a:t>
            </a:r>
          </a:p>
          <a:p>
            <a:r>
              <a:rPr lang="en-US" dirty="0" smtClean="0"/>
              <a:t>Soft tissue swelling</a:t>
            </a:r>
          </a:p>
          <a:p>
            <a:r>
              <a:rPr lang="en-US" dirty="0" smtClean="0"/>
              <a:t>Destruction of joints</a:t>
            </a:r>
          </a:p>
          <a:p>
            <a:r>
              <a:rPr lang="en-US" dirty="0" smtClean="0"/>
              <a:t>Sclerosis</a:t>
            </a:r>
          </a:p>
          <a:p>
            <a:r>
              <a:rPr lang="en-US" dirty="0" err="1" smtClean="0"/>
              <a:t>Osteophytosis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752600"/>
            <a:ext cx="2198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Findings :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Arthritis or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6019800"/>
            <a:ext cx="1219200" cy="609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DJD</a:t>
            </a:r>
            <a:endParaRPr lang="en-US" dirty="0"/>
          </a:p>
        </p:txBody>
      </p:sp>
      <p:pic>
        <p:nvPicPr>
          <p:cNvPr id="1026" name="Picture 2" descr="http://www.learningradiology.com/lectures/bonelectures/arthritisnetscape_files/v3_slide0031_image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447800"/>
            <a:ext cx="3076072" cy="4495800"/>
          </a:xfrm>
          <a:prstGeom prst="rect">
            <a:avLst/>
          </a:prstGeom>
          <a:noFill/>
        </p:spPr>
      </p:pic>
      <p:pic>
        <p:nvPicPr>
          <p:cNvPr id="1028" name="Picture 4" descr="http://www.learningradiology.com/lectures/bonelectures/arthritisnetscape_files/v3_slide0031_image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599" y="1447800"/>
            <a:ext cx="3213465" cy="44894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19800" y="6019800"/>
            <a:ext cx="957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AVN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Charcot </a:t>
            </a:r>
            <a:r>
              <a:rPr lang="en-US" dirty="0" err="1" smtClean="0"/>
              <a:t>Arthropathy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695450"/>
            <a:ext cx="5181600" cy="4625609"/>
          </a:xfrm>
        </p:spPr>
        <p:txBody>
          <a:bodyPr/>
          <a:lstStyle/>
          <a:p>
            <a:r>
              <a:rPr lang="en-GB" dirty="0" smtClean="0"/>
              <a:t>Complete </a:t>
            </a:r>
            <a:r>
              <a:rPr lang="en-GB" dirty="0"/>
              <a:t>disorganization of the </a:t>
            </a:r>
            <a:r>
              <a:rPr lang="en-GB" dirty="0" smtClean="0"/>
              <a:t>joint</a:t>
            </a:r>
          </a:p>
          <a:p>
            <a:r>
              <a:rPr lang="en-GB" dirty="0" smtClean="0"/>
              <a:t>Fragmentation</a:t>
            </a:r>
          </a:p>
          <a:p>
            <a:r>
              <a:rPr lang="en-GB" dirty="0" smtClean="0"/>
              <a:t>Subluxation</a:t>
            </a:r>
          </a:p>
          <a:p>
            <a:r>
              <a:rPr lang="en-GB" dirty="0" smtClean="0"/>
              <a:t> </a:t>
            </a:r>
            <a:r>
              <a:rPr lang="en-GB" dirty="0"/>
              <a:t>The absence of osteoporosis is a characteristic feature of the neuropathic joint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t="16146" r="54247" b="26302"/>
          <a:stretch/>
        </p:blipFill>
        <p:spPr bwMode="auto">
          <a:xfrm>
            <a:off x="457200" y="1695450"/>
            <a:ext cx="3352800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610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Charcot </a:t>
            </a:r>
            <a:r>
              <a:rPr lang="en-US" dirty="0" err="1" smtClean="0"/>
              <a:t>Arthropathy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011" y="5943186"/>
            <a:ext cx="8229600" cy="914813"/>
          </a:xfrm>
        </p:spPr>
        <p:txBody>
          <a:bodyPr>
            <a:noAutofit/>
          </a:bodyPr>
          <a:lstStyle/>
          <a:p>
            <a:pPr marL="118872" indent="0">
              <a:buNone/>
            </a:pPr>
            <a:r>
              <a:rPr lang="en-GB" sz="2000" dirty="0"/>
              <a:t>A 59-year-old woman with long-standing diabetes mellitus presented with neuropathic changes of left ankle joint</a:t>
            </a:r>
            <a:endParaRPr lang="en-US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5" t="13281" r="50658" b="30990"/>
          <a:stretch/>
        </p:blipFill>
        <p:spPr bwMode="auto">
          <a:xfrm>
            <a:off x="525061" y="1447800"/>
            <a:ext cx="4180289" cy="4495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9" t="21095" r="51464" b="23177"/>
          <a:stretch/>
        </p:blipFill>
        <p:spPr bwMode="auto">
          <a:xfrm>
            <a:off x="4876800" y="1447800"/>
            <a:ext cx="3886200" cy="449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6638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01809"/>
          </a:xfrm>
        </p:spPr>
        <p:txBody>
          <a:bodyPr/>
          <a:lstStyle/>
          <a:p>
            <a:r>
              <a:rPr lang="en-US" dirty="0" smtClean="0"/>
              <a:t>HYPERTROPHIC</a:t>
            </a:r>
          </a:p>
          <a:p>
            <a:pPr lvl="1"/>
            <a:r>
              <a:rPr lang="en-US" sz="3000" dirty="0" smtClean="0"/>
              <a:t>Hallmarks :</a:t>
            </a:r>
          </a:p>
          <a:p>
            <a:pPr lvl="2"/>
            <a:r>
              <a:rPr lang="en-US" sz="2800" dirty="0" smtClean="0"/>
              <a:t>Bone production</a:t>
            </a:r>
          </a:p>
          <a:p>
            <a:pPr lvl="2"/>
            <a:r>
              <a:rPr lang="en-US" sz="2800" dirty="0" smtClean="0"/>
              <a:t>Sclerosis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INFECTIOUS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Hallmark : Destruction of </a:t>
            </a:r>
            <a:r>
              <a:rPr lang="en-US" dirty="0" err="1" smtClean="0">
                <a:solidFill>
                  <a:srgbClr val="0070C0"/>
                </a:solidFill>
              </a:rPr>
              <a:t>articular</a:t>
            </a:r>
            <a:r>
              <a:rPr lang="en-US" dirty="0" smtClean="0">
                <a:solidFill>
                  <a:srgbClr val="0070C0"/>
                </a:solidFill>
              </a:rPr>
              <a:t> cortex</a:t>
            </a:r>
          </a:p>
          <a:p>
            <a:r>
              <a:rPr lang="en-US" dirty="0" smtClean="0"/>
              <a:t>EROSIVE</a:t>
            </a:r>
          </a:p>
          <a:p>
            <a:pPr lvl="1"/>
            <a:r>
              <a:rPr lang="en-US" dirty="0" smtClean="0"/>
              <a:t>Hallmark : Erosion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INFECTIOUS 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common in adults</a:t>
            </a:r>
          </a:p>
          <a:p>
            <a:pPr lvl="1"/>
            <a:r>
              <a:rPr lang="en-US" dirty="0" smtClean="0"/>
              <a:t>Usually from local trauma – surgery or accident</a:t>
            </a:r>
          </a:p>
          <a:p>
            <a:pPr lvl="1"/>
            <a:r>
              <a:rPr lang="en-US" dirty="0" smtClean="0"/>
              <a:t>Children get </a:t>
            </a:r>
            <a:r>
              <a:rPr lang="en-US" dirty="0" err="1" smtClean="0"/>
              <a:t>osteomyelitis</a:t>
            </a:r>
            <a:endParaRPr lang="en-US" dirty="0" smtClean="0"/>
          </a:p>
          <a:p>
            <a:r>
              <a:rPr lang="en-US" dirty="0" smtClean="0"/>
              <a:t>Destruction of </a:t>
            </a:r>
            <a:r>
              <a:rPr lang="en-US" dirty="0" err="1" smtClean="0"/>
              <a:t>articular</a:t>
            </a:r>
            <a:r>
              <a:rPr lang="en-US" dirty="0" smtClean="0"/>
              <a:t> cartilage and cortex</a:t>
            </a:r>
          </a:p>
          <a:p>
            <a:r>
              <a:rPr lang="en-US" dirty="0" smtClean="0"/>
              <a:t>Tends to affect one joint (</a:t>
            </a:r>
            <a:r>
              <a:rPr lang="en-US" dirty="0" err="1" smtClean="0"/>
              <a:t>DDx</a:t>
            </a:r>
            <a:r>
              <a:rPr lang="en-US" dirty="0" smtClean="0"/>
              <a:t> from gout)</a:t>
            </a:r>
          </a:p>
          <a:p>
            <a:pPr lvl="1"/>
            <a:r>
              <a:rPr lang="en-US" dirty="0" smtClean="0"/>
              <a:t>Fingers from human bites</a:t>
            </a:r>
          </a:p>
          <a:p>
            <a:pPr lvl="1"/>
            <a:r>
              <a:rPr lang="en-US" dirty="0" smtClean="0"/>
              <a:t>Feet from diabetes</a:t>
            </a:r>
          </a:p>
          <a:p>
            <a:pPr lvl="1"/>
            <a:r>
              <a:rPr lang="en-US" dirty="0" smtClean="0"/>
              <a:t>Hips from THRs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Causes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staph – “early” destruction of </a:t>
            </a:r>
            <a:r>
              <a:rPr lang="en-US" dirty="0" err="1" smtClean="0"/>
              <a:t>articular</a:t>
            </a:r>
            <a:r>
              <a:rPr lang="en-US" dirty="0" smtClean="0"/>
              <a:t> cortex</a:t>
            </a:r>
          </a:p>
          <a:p>
            <a:pPr lvl="1"/>
            <a:r>
              <a:rPr lang="en-US" dirty="0" smtClean="0"/>
              <a:t>Rapid course (unlike most </a:t>
            </a:r>
            <a:r>
              <a:rPr lang="en-US" dirty="0" err="1" smtClean="0"/>
              <a:t>arthritides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TB spreads via bloodstream from lung</a:t>
            </a:r>
          </a:p>
          <a:p>
            <a:pPr lvl="1"/>
            <a:r>
              <a:rPr lang="en-US" dirty="0" smtClean="0"/>
              <a:t>More protracted course</a:t>
            </a:r>
          </a:p>
          <a:p>
            <a:pPr lvl="1"/>
            <a:r>
              <a:rPr lang="en-US" dirty="0" smtClean="0"/>
              <a:t>In children, spine most common; in adults, knee</a:t>
            </a:r>
          </a:p>
          <a:p>
            <a:pPr lvl="1"/>
            <a:r>
              <a:rPr lang="en-US" dirty="0" smtClean="0"/>
              <a:t>Severe osteoporosis</a:t>
            </a:r>
          </a:p>
          <a:p>
            <a:r>
              <a:rPr lang="en-US" dirty="0" smtClean="0"/>
              <a:t>Healing with </a:t>
            </a:r>
            <a:r>
              <a:rPr lang="en-US" dirty="0" err="1" smtClean="0"/>
              <a:t>ankylosis</a:t>
            </a:r>
            <a:r>
              <a:rPr lang="en-US" dirty="0" smtClean="0"/>
              <a:t> common in both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6019800"/>
            <a:ext cx="4648200" cy="838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Septic arthritis of toe</a:t>
            </a:r>
            <a:endParaRPr lang="en-US" dirty="0"/>
          </a:p>
        </p:txBody>
      </p:sp>
      <p:pic>
        <p:nvPicPr>
          <p:cNvPr id="30722" name="Picture 2" descr="http://www.learningradiology.com/lectures/bonelectures/arthritisnetscape_files/v3_slide0091_image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600200"/>
            <a:ext cx="3886200" cy="4495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01809"/>
          </a:xfrm>
        </p:spPr>
        <p:txBody>
          <a:bodyPr/>
          <a:lstStyle/>
          <a:p>
            <a:r>
              <a:rPr lang="en-US" dirty="0" smtClean="0"/>
              <a:t>HYPERTROPHIC</a:t>
            </a:r>
          </a:p>
          <a:p>
            <a:pPr lvl="1"/>
            <a:r>
              <a:rPr lang="en-US" sz="3000" dirty="0" smtClean="0"/>
              <a:t>Hallmarks :</a:t>
            </a:r>
          </a:p>
          <a:p>
            <a:pPr lvl="2"/>
            <a:r>
              <a:rPr lang="en-US" sz="2800" dirty="0" smtClean="0"/>
              <a:t>Bone production</a:t>
            </a:r>
          </a:p>
          <a:p>
            <a:pPr lvl="2"/>
            <a:r>
              <a:rPr lang="en-US" sz="2800" dirty="0" smtClean="0"/>
              <a:t>Sclerosis</a:t>
            </a:r>
          </a:p>
          <a:p>
            <a:r>
              <a:rPr lang="en-US" dirty="0" smtClean="0"/>
              <a:t>INFECTIOUS</a:t>
            </a:r>
          </a:p>
          <a:p>
            <a:pPr lvl="1"/>
            <a:r>
              <a:rPr lang="en-US" dirty="0" smtClean="0"/>
              <a:t>Hallmark : Destruction of </a:t>
            </a:r>
            <a:r>
              <a:rPr lang="en-US" dirty="0" err="1" smtClean="0"/>
              <a:t>articular</a:t>
            </a:r>
            <a:r>
              <a:rPr lang="en-US" dirty="0" smtClean="0"/>
              <a:t> cortex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EROSIVE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Hallmark : Erosion 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EROSIVE ARTHRITIS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962400"/>
          </a:xfrm>
        </p:spPr>
        <p:txBody>
          <a:bodyPr/>
          <a:lstStyle/>
          <a:p>
            <a:r>
              <a:rPr lang="en-US" dirty="0" smtClean="0"/>
              <a:t>Synovial proliferation (</a:t>
            </a:r>
            <a:r>
              <a:rPr lang="en-US" dirty="0" err="1" smtClean="0"/>
              <a:t>pannus</a:t>
            </a:r>
            <a:r>
              <a:rPr lang="en-US" dirty="0" smtClean="0"/>
              <a:t> formation)</a:t>
            </a:r>
          </a:p>
          <a:p>
            <a:r>
              <a:rPr lang="en-US" dirty="0" smtClean="0"/>
              <a:t>Inflammation</a:t>
            </a:r>
          </a:p>
          <a:p>
            <a:r>
              <a:rPr lang="en-US" dirty="0" smtClean="0"/>
              <a:t>Erosions seen in small joints (hands) better than large joints (hips)</a:t>
            </a:r>
          </a:p>
          <a:p>
            <a:pPr lvl="1"/>
            <a:r>
              <a:rPr lang="en-US" dirty="0" smtClean="0"/>
              <a:t>Destroy portion of cortex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752600"/>
            <a:ext cx="1835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General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Inflammatory Arthritis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8" t="22657" r="36384" b="33072"/>
          <a:stretch/>
        </p:blipFill>
        <p:spPr bwMode="auto">
          <a:xfrm>
            <a:off x="152400" y="1590226"/>
            <a:ext cx="8777119" cy="4962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11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295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2226" name="Picture 2" descr="http://images.medicinenet.com/images/illustrations/arthritic_joi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0"/>
            <a:ext cx="7772400" cy="5181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400" y="5943600"/>
            <a:ext cx="1447800" cy="609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PVNS</a:t>
            </a:r>
            <a:endParaRPr lang="en-US" dirty="0"/>
          </a:p>
        </p:txBody>
      </p:sp>
      <p:pic>
        <p:nvPicPr>
          <p:cNvPr id="18434" name="Picture 2" descr="http://www.learningradiology.com/lectures/bonelectures/arthritisnetscape_files/v3_slide0107_image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524000"/>
            <a:ext cx="3863110" cy="4448432"/>
          </a:xfrm>
          <a:prstGeom prst="rect">
            <a:avLst/>
          </a:prstGeom>
          <a:noFill/>
        </p:spPr>
      </p:pic>
      <p:pic>
        <p:nvPicPr>
          <p:cNvPr id="5" name="Picture 2" descr="http://www.learningradiology.com/lectures/bonelectures/arthritisnetscape_files/v3_slide0031_image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524000"/>
            <a:ext cx="3048000" cy="4454772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209800" y="5943600"/>
            <a:ext cx="1219200" cy="609600"/>
          </a:xfrm>
          <a:prstGeom prst="rect">
            <a:avLst/>
          </a:prstGeom>
        </p:spPr>
        <p:txBody>
          <a:bodyPr vert="horz" lIns="54864" tIns="91440" rtlCol="0">
            <a:normAutofit lnSpcReduction="1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DJD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EROSIVE ARTHRITIS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Bilaterally symmetrical </a:t>
            </a:r>
          </a:p>
          <a:p>
            <a:pPr lvl="1"/>
            <a:r>
              <a:rPr lang="en-US" dirty="0" smtClean="0"/>
              <a:t>Earliest change : STS MCP, PIP, </a:t>
            </a:r>
            <a:r>
              <a:rPr lang="en-US" dirty="0" err="1" smtClean="0"/>
              <a:t>ulnar</a:t>
            </a:r>
            <a:r>
              <a:rPr lang="en-US" dirty="0" smtClean="0"/>
              <a:t> </a:t>
            </a:r>
            <a:r>
              <a:rPr lang="en-US" dirty="0" err="1" smtClean="0"/>
              <a:t>styloid</a:t>
            </a:r>
            <a:endParaRPr lang="en-US" dirty="0" smtClean="0"/>
          </a:p>
          <a:p>
            <a:r>
              <a:rPr lang="en-US" dirty="0" err="1" smtClean="0"/>
              <a:t>Radiocarpal</a:t>
            </a:r>
            <a:r>
              <a:rPr lang="en-US" dirty="0" smtClean="0"/>
              <a:t> joint most commonly narrowed</a:t>
            </a:r>
          </a:p>
          <a:p>
            <a:r>
              <a:rPr lang="en-US" dirty="0" err="1" smtClean="0"/>
              <a:t>Periarticular</a:t>
            </a:r>
            <a:r>
              <a:rPr lang="en-US" dirty="0" smtClean="0"/>
              <a:t> demineralization</a:t>
            </a:r>
          </a:p>
          <a:p>
            <a:r>
              <a:rPr lang="en-US" dirty="0" smtClean="0"/>
              <a:t>Begins MCP joints of 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fingers</a:t>
            </a:r>
          </a:p>
          <a:p>
            <a:r>
              <a:rPr lang="en-US" dirty="0" smtClean="0"/>
              <a:t>Large joints usually no erosions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EROSIVE ARTHRITIS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lead to 2 DJD</a:t>
            </a:r>
          </a:p>
          <a:p>
            <a:pPr lvl="1"/>
            <a:r>
              <a:rPr lang="en-US" dirty="0" smtClean="0"/>
              <a:t>Marked narrowing of joint space with intact </a:t>
            </a:r>
            <a:r>
              <a:rPr lang="en-US" dirty="0" err="1" smtClean="0"/>
              <a:t>articular</a:t>
            </a:r>
            <a:r>
              <a:rPr lang="en-US" dirty="0" smtClean="0"/>
              <a:t> cortex, think of RA</a:t>
            </a:r>
          </a:p>
          <a:p>
            <a:pPr lvl="2"/>
            <a:r>
              <a:rPr lang="en-US" dirty="0" smtClean="0"/>
              <a:t>Little or no sclerosis</a:t>
            </a:r>
          </a:p>
          <a:p>
            <a:pPr lvl="2"/>
            <a:r>
              <a:rPr lang="en-US" dirty="0" smtClean="0"/>
              <a:t>Especially, hips and knees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http://www.learningradiology.com/lectures/bonelectures/arthritisnetscape_files/v3_slide0060_image01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175" y="1752599"/>
            <a:ext cx="2895600" cy="384730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0833" y="5753100"/>
            <a:ext cx="361028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Normal </a:t>
            </a:r>
            <a:r>
              <a:rPr lang="en-US" sz="2800" dirty="0" err="1" smtClean="0"/>
              <a:t>articular</a:t>
            </a:r>
            <a:r>
              <a:rPr lang="en-US" sz="2800" dirty="0" smtClean="0"/>
              <a:t> cortex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6" t="37240" r="51244" b="19791"/>
          <a:stretch/>
        </p:blipFill>
        <p:spPr bwMode="auto">
          <a:xfrm>
            <a:off x="4097597" y="1715167"/>
            <a:ext cx="4591050" cy="388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4259522" y="5734616"/>
            <a:ext cx="426720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2800" dirty="0" smtClean="0"/>
              <a:t>Erosive Arthritis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GOUT : General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latent period between onset of symptoms and bone changes</a:t>
            </a:r>
          </a:p>
          <a:p>
            <a:r>
              <a:rPr lang="en-US" dirty="0" smtClean="0"/>
              <a:t>Asymmetric and </a:t>
            </a:r>
            <a:r>
              <a:rPr lang="en-US" dirty="0" err="1" smtClean="0"/>
              <a:t>monoarticular</a:t>
            </a:r>
            <a:endParaRPr lang="en-US" dirty="0" smtClean="0"/>
          </a:p>
          <a:p>
            <a:r>
              <a:rPr lang="en-US" dirty="0" smtClean="0"/>
              <a:t>More common in males</a:t>
            </a:r>
          </a:p>
          <a:p>
            <a:r>
              <a:rPr lang="en-US" dirty="0" smtClean="0"/>
              <a:t>Most common at 1</a:t>
            </a:r>
            <a:r>
              <a:rPr lang="en-US" baseline="30000" dirty="0" smtClean="0"/>
              <a:t>st</a:t>
            </a:r>
            <a:r>
              <a:rPr lang="en-US" dirty="0" smtClean="0"/>
              <a:t> MT-P joint</a:t>
            </a:r>
          </a:p>
          <a:p>
            <a:r>
              <a:rPr lang="en-US" dirty="0" err="1" smtClean="0"/>
              <a:t>Tophi</a:t>
            </a:r>
            <a:r>
              <a:rPr lang="en-US" dirty="0" smtClean="0"/>
              <a:t> rarely calcify</a:t>
            </a:r>
          </a:p>
          <a:p>
            <a:r>
              <a:rPr lang="en-US" dirty="0" err="1" smtClean="0"/>
              <a:t>Olecranon</a:t>
            </a:r>
            <a:r>
              <a:rPr lang="en-US" dirty="0" smtClean="0"/>
              <a:t> bursitis is common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GOUT : Findings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Juxta-articular</a:t>
            </a:r>
            <a:r>
              <a:rPr lang="en-US" dirty="0" smtClean="0"/>
              <a:t> erosions</a:t>
            </a:r>
          </a:p>
          <a:p>
            <a:pPr lvl="1"/>
            <a:r>
              <a:rPr lang="en-US" dirty="0" smtClean="0"/>
              <a:t>Sharply </a:t>
            </a:r>
            <a:r>
              <a:rPr lang="en-US" dirty="0" err="1" smtClean="0"/>
              <a:t>marginated</a:t>
            </a:r>
            <a:r>
              <a:rPr lang="en-US" dirty="0" smtClean="0"/>
              <a:t> with sclerotic rims</a:t>
            </a:r>
          </a:p>
          <a:p>
            <a:pPr lvl="1"/>
            <a:r>
              <a:rPr lang="en-US" dirty="0" smtClean="0"/>
              <a:t>Overhanging edges (rat-bites)</a:t>
            </a:r>
          </a:p>
          <a:p>
            <a:r>
              <a:rPr lang="en-US" dirty="0" smtClean="0"/>
              <a:t>No joint space narrowing until later</a:t>
            </a:r>
          </a:p>
          <a:p>
            <a:r>
              <a:rPr lang="en-US" dirty="0" smtClean="0"/>
              <a:t>Little or no osteoporosis</a:t>
            </a:r>
          </a:p>
          <a:p>
            <a:r>
              <a:rPr lang="en-US" dirty="0" smtClean="0"/>
              <a:t>Soft tissue swelling</a:t>
            </a:r>
          </a:p>
          <a:p>
            <a:r>
              <a:rPr lang="en-US" dirty="0" err="1" smtClean="0"/>
              <a:t>Tophi</a:t>
            </a:r>
            <a:r>
              <a:rPr lang="en-US" dirty="0" smtClean="0"/>
              <a:t> not calcified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Gouty Arthritis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4" t="15625" r="36311" b="16146"/>
          <a:stretch/>
        </p:blipFill>
        <p:spPr bwMode="auto">
          <a:xfrm>
            <a:off x="4495800" y="1413731"/>
            <a:ext cx="2838450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2" t="29687" r="59517" b="16406"/>
          <a:stretch/>
        </p:blipFill>
        <p:spPr bwMode="auto">
          <a:xfrm>
            <a:off x="914400" y="1684462"/>
            <a:ext cx="2971800" cy="444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630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Gouty Arthritis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5" t="21353" r="35871" b="19011"/>
          <a:stretch/>
        </p:blipFill>
        <p:spPr bwMode="auto">
          <a:xfrm>
            <a:off x="1066800" y="1447800"/>
            <a:ext cx="6781800" cy="5176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5501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EROSIVE OSTEOATHRITIS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 menopausal females</a:t>
            </a:r>
          </a:p>
          <a:p>
            <a:r>
              <a:rPr lang="en-US" dirty="0" smtClean="0"/>
              <a:t>Changes like DJD but with marked inflammation and erosions</a:t>
            </a:r>
          </a:p>
          <a:p>
            <a:r>
              <a:rPr lang="en-US" dirty="0" smtClean="0"/>
              <a:t>IP joint of hands and carpal-MCP joint of thumb</a:t>
            </a:r>
          </a:p>
          <a:p>
            <a:r>
              <a:rPr lang="en-US" dirty="0" err="1" smtClean="0"/>
              <a:t>DDx</a:t>
            </a:r>
            <a:r>
              <a:rPr lang="en-US" dirty="0" smtClean="0"/>
              <a:t> : Psoriasis (skin changes)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Progression of erosive </a:t>
            </a:r>
            <a:r>
              <a:rPr lang="en-GB" dirty="0" smtClean="0"/>
              <a:t>OA </a:t>
            </a:r>
            <a:r>
              <a:rPr lang="en-GB" dirty="0"/>
              <a:t>into rheumatoid arthritis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8" t="24088" r="36018" b="39715"/>
          <a:stretch/>
        </p:blipFill>
        <p:spPr bwMode="auto">
          <a:xfrm>
            <a:off x="228600" y="1752600"/>
            <a:ext cx="8488728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576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PSORIATIC 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Almost always accompanies skin disease, especially nail changes</a:t>
            </a:r>
          </a:p>
          <a:p>
            <a:r>
              <a:rPr lang="en-US" dirty="0" smtClean="0"/>
              <a:t>Involves DIP joints of hands &gt; feet</a:t>
            </a:r>
          </a:p>
          <a:p>
            <a:pPr lvl="1"/>
            <a:r>
              <a:rPr lang="en-US" dirty="0" smtClean="0"/>
              <a:t>Cup-in-pencil deformity</a:t>
            </a:r>
          </a:p>
          <a:p>
            <a:r>
              <a:rPr lang="en-US" dirty="0" err="1" smtClean="0"/>
              <a:t>Resorption</a:t>
            </a:r>
            <a:r>
              <a:rPr lang="en-US" dirty="0" smtClean="0"/>
              <a:t> of terminal phalanges</a:t>
            </a:r>
          </a:p>
          <a:p>
            <a:r>
              <a:rPr lang="en-US" dirty="0" smtClean="0"/>
              <a:t>No osteoporosis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01809"/>
          </a:xfrm>
        </p:spPr>
        <p:txBody>
          <a:bodyPr/>
          <a:lstStyle/>
          <a:p>
            <a:r>
              <a:rPr lang="en-US" dirty="0" smtClean="0"/>
              <a:t>HYPERTROPHIC</a:t>
            </a:r>
          </a:p>
          <a:p>
            <a:pPr lvl="1"/>
            <a:r>
              <a:rPr lang="en-US" sz="3000" dirty="0" smtClean="0"/>
              <a:t>Hallmarks :</a:t>
            </a:r>
          </a:p>
          <a:p>
            <a:pPr lvl="2"/>
            <a:r>
              <a:rPr lang="en-US" sz="2800" dirty="0" smtClean="0"/>
              <a:t>Bone production</a:t>
            </a:r>
          </a:p>
          <a:p>
            <a:pPr lvl="2"/>
            <a:r>
              <a:rPr lang="en-US" sz="2800" dirty="0" smtClean="0"/>
              <a:t>Sclerosis</a:t>
            </a:r>
          </a:p>
          <a:p>
            <a:r>
              <a:rPr lang="en-US" dirty="0" smtClean="0"/>
              <a:t>INFECTIOUS</a:t>
            </a:r>
          </a:p>
          <a:p>
            <a:pPr lvl="1"/>
            <a:r>
              <a:rPr lang="en-US" dirty="0" smtClean="0"/>
              <a:t>Hallmark : Destruction of </a:t>
            </a:r>
            <a:r>
              <a:rPr lang="en-US" dirty="0" err="1" smtClean="0"/>
              <a:t>articular</a:t>
            </a:r>
            <a:r>
              <a:rPr lang="en-US" dirty="0" smtClean="0"/>
              <a:t> cortex</a:t>
            </a:r>
          </a:p>
          <a:p>
            <a:r>
              <a:rPr lang="en-US" dirty="0" smtClean="0"/>
              <a:t>EROSIVE</a:t>
            </a:r>
          </a:p>
          <a:p>
            <a:pPr lvl="1"/>
            <a:r>
              <a:rPr lang="en-US" dirty="0" smtClean="0"/>
              <a:t>Hallmark : Erosion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REITER’S SYNDROME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Urethritis</a:t>
            </a:r>
            <a:r>
              <a:rPr lang="en-US" dirty="0" smtClean="0"/>
              <a:t>, arthritis (50%) and conjunctivitis</a:t>
            </a:r>
          </a:p>
          <a:p>
            <a:r>
              <a:rPr lang="en-US" dirty="0" err="1" smtClean="0"/>
              <a:t>Periostitis</a:t>
            </a:r>
            <a:r>
              <a:rPr lang="en-US" dirty="0" smtClean="0"/>
              <a:t> at sites of </a:t>
            </a:r>
            <a:r>
              <a:rPr lang="en-US" dirty="0" err="1" smtClean="0"/>
              <a:t>tendinous</a:t>
            </a:r>
            <a:r>
              <a:rPr lang="en-US" dirty="0" smtClean="0"/>
              <a:t> insertion</a:t>
            </a:r>
          </a:p>
          <a:p>
            <a:pPr lvl="1"/>
            <a:r>
              <a:rPr lang="en-US" dirty="0" err="1" smtClean="0"/>
              <a:t>Whiskering</a:t>
            </a:r>
            <a:endParaRPr lang="en-US" dirty="0" smtClean="0"/>
          </a:p>
          <a:p>
            <a:pPr lvl="1"/>
            <a:r>
              <a:rPr lang="en-US" dirty="0" smtClean="0"/>
              <a:t>Like DISH, </a:t>
            </a:r>
            <a:r>
              <a:rPr lang="en-US" dirty="0" err="1" smtClean="0"/>
              <a:t>ankylosing</a:t>
            </a:r>
            <a:r>
              <a:rPr lang="en-US" dirty="0" smtClean="0"/>
              <a:t> </a:t>
            </a:r>
            <a:r>
              <a:rPr lang="en-US" dirty="0" err="1" smtClean="0"/>
              <a:t>spondylitis</a:t>
            </a:r>
            <a:endParaRPr lang="en-US" dirty="0" smtClean="0"/>
          </a:p>
          <a:p>
            <a:r>
              <a:rPr lang="en-US" dirty="0" smtClean="0"/>
              <a:t>Affects feet more than hands; also SI joints</a:t>
            </a:r>
          </a:p>
          <a:p>
            <a:r>
              <a:rPr lang="en-US" dirty="0" smtClean="0"/>
              <a:t>Resembles RA</a:t>
            </a:r>
          </a:p>
          <a:p>
            <a:pPr lvl="1"/>
            <a:r>
              <a:rPr lang="en-US" dirty="0" smtClean="0"/>
              <a:t>Reiter’s also has osteoporosis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ANKYLOSING SPONDYLITIS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HLA-B27 positive</a:t>
            </a:r>
          </a:p>
          <a:p>
            <a:r>
              <a:rPr lang="en-US" dirty="0" smtClean="0"/>
              <a:t>B/L SI arthritis</a:t>
            </a:r>
          </a:p>
          <a:p>
            <a:r>
              <a:rPr lang="en-US" dirty="0" smtClean="0"/>
              <a:t>Squaring of vertebral bodies</a:t>
            </a:r>
          </a:p>
          <a:p>
            <a:r>
              <a:rPr lang="en-US" dirty="0" smtClean="0"/>
              <a:t>Bamboo-spine from continuous </a:t>
            </a:r>
            <a:r>
              <a:rPr lang="en-US" dirty="0" err="1" smtClean="0"/>
              <a:t>syndesmophytes</a:t>
            </a:r>
            <a:endParaRPr lang="en-US" dirty="0" smtClean="0"/>
          </a:p>
          <a:p>
            <a:r>
              <a:rPr lang="en-US" dirty="0" smtClean="0"/>
              <a:t>Peripheral large joint erosive </a:t>
            </a:r>
            <a:r>
              <a:rPr lang="en-US" dirty="0" err="1" smtClean="0"/>
              <a:t>arhtritis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HYPERTROPHIC</a:t>
            </a:r>
          </a:p>
          <a:p>
            <a:pPr lvl="1"/>
            <a:r>
              <a:rPr lang="en-US" dirty="0" smtClean="0"/>
              <a:t>Degenerative arthritis</a:t>
            </a:r>
          </a:p>
          <a:p>
            <a:pPr lvl="2"/>
            <a:r>
              <a:rPr lang="en-US" dirty="0" smtClean="0"/>
              <a:t>Primary</a:t>
            </a:r>
          </a:p>
          <a:p>
            <a:pPr lvl="2"/>
            <a:r>
              <a:rPr lang="en-US" dirty="0" smtClean="0"/>
              <a:t>Secondary</a:t>
            </a:r>
          </a:p>
          <a:p>
            <a:pPr lvl="1"/>
            <a:r>
              <a:rPr lang="en-US" dirty="0" smtClean="0"/>
              <a:t>Charcot </a:t>
            </a:r>
            <a:r>
              <a:rPr lang="en-US" dirty="0" err="1" smtClean="0"/>
              <a:t>arthropathy</a:t>
            </a:r>
            <a:endParaRPr lang="en-US" dirty="0" smtClean="0"/>
          </a:p>
          <a:p>
            <a:r>
              <a:rPr lang="en-US" dirty="0" smtClean="0"/>
              <a:t>INFECTIOUS</a:t>
            </a:r>
          </a:p>
          <a:p>
            <a:pPr lvl="1"/>
            <a:r>
              <a:rPr lang="en-US" dirty="0" err="1" smtClean="0"/>
              <a:t>Pyogenic</a:t>
            </a:r>
            <a:endParaRPr lang="en-US" dirty="0" smtClean="0"/>
          </a:p>
          <a:p>
            <a:pPr lvl="1"/>
            <a:r>
              <a:rPr lang="en-US" dirty="0" err="1" smtClean="0"/>
              <a:t>Tuberculous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EROSIVE</a:t>
            </a:r>
          </a:p>
          <a:p>
            <a:pPr lvl="1"/>
            <a:r>
              <a:rPr lang="en-US" dirty="0" smtClean="0"/>
              <a:t>RA</a:t>
            </a:r>
          </a:p>
          <a:p>
            <a:pPr lvl="1"/>
            <a:r>
              <a:rPr lang="en-US" dirty="0" smtClean="0"/>
              <a:t>Gout </a:t>
            </a:r>
          </a:p>
          <a:p>
            <a:pPr lvl="1"/>
            <a:r>
              <a:rPr lang="en-US" dirty="0" smtClean="0"/>
              <a:t>Erosive osteoarthritis</a:t>
            </a:r>
          </a:p>
          <a:p>
            <a:pPr lvl="1"/>
            <a:r>
              <a:rPr lang="en-US" dirty="0" smtClean="0"/>
              <a:t>Psoriatic arthritis</a:t>
            </a:r>
          </a:p>
          <a:p>
            <a:pPr lvl="1"/>
            <a:r>
              <a:rPr lang="en-US" dirty="0" smtClean="0"/>
              <a:t>Reiter’s syndrome</a:t>
            </a:r>
          </a:p>
          <a:p>
            <a:pPr lvl="1"/>
            <a:r>
              <a:rPr lang="en-US" dirty="0" err="1" smtClean="0"/>
              <a:t>Ankylosing</a:t>
            </a:r>
            <a:r>
              <a:rPr lang="en-US" dirty="0" smtClean="0"/>
              <a:t> </a:t>
            </a:r>
            <a:r>
              <a:rPr lang="en-US" dirty="0" err="1" smtClean="0"/>
              <a:t>spondylitis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7239000" cy="135033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29200" y="762000"/>
            <a:ext cx="2903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Bradley Hand ITC" pitchFamily="66" charset="0"/>
              </a:rPr>
              <a:t>THE END </a:t>
            </a:r>
            <a:endParaRPr lang="en-US" sz="48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5943600"/>
            <a:ext cx="2514600" cy="68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Normal joint</a:t>
            </a:r>
            <a:endParaRPr lang="en-US" dirty="0"/>
          </a:p>
        </p:txBody>
      </p:sp>
      <p:pic>
        <p:nvPicPr>
          <p:cNvPr id="19458" name="Picture 2" descr="http://www.learningradiology.com/lectures/bonelectures/arthritisnetscape_files/v3_slide0060_image01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752600"/>
            <a:ext cx="2875351" cy="384730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29200" y="5996226"/>
            <a:ext cx="322235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Normal knee joint</a:t>
            </a:r>
          </a:p>
          <a:p>
            <a:endParaRPr lang="en-US" dirty="0"/>
          </a:p>
        </p:txBody>
      </p:sp>
      <p:pic>
        <p:nvPicPr>
          <p:cNvPr id="36866" name="Picture 2" descr="http://www.accessexcellence.org/RC/VL/xrays/1knee/knenorm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676400"/>
            <a:ext cx="2895600" cy="4125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HYPERTROPHIC ARTHRITIS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DEGENERATIVE ARTHRITIS</a:t>
            </a:r>
          </a:p>
          <a:p>
            <a:pPr lvl="1"/>
            <a:r>
              <a:rPr lang="en-US" dirty="0" smtClean="0"/>
              <a:t>Primary</a:t>
            </a:r>
          </a:p>
          <a:p>
            <a:pPr lvl="1"/>
            <a:r>
              <a:rPr lang="en-US" dirty="0" smtClean="0"/>
              <a:t>Secondary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CHARCOT ARTHROPATHY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1° DEGENERATIVE 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Intrinsic degeneration of </a:t>
            </a:r>
            <a:r>
              <a:rPr lang="en-US" dirty="0" err="1" smtClean="0"/>
              <a:t>articular</a:t>
            </a:r>
            <a:r>
              <a:rPr lang="en-US" dirty="0" smtClean="0"/>
              <a:t> cartilage</a:t>
            </a:r>
          </a:p>
          <a:p>
            <a:r>
              <a:rPr lang="en-US" dirty="0" smtClean="0"/>
              <a:t>Excessive wear and tear</a:t>
            </a:r>
          </a:p>
          <a:p>
            <a:r>
              <a:rPr lang="en-US" dirty="0"/>
              <a:t>Osteoarthritis (OA) is more common in the weight-bearing joints (the knee, hip, and spine)</a:t>
            </a:r>
          </a:p>
          <a:p>
            <a:r>
              <a:rPr lang="en-US" dirty="0"/>
              <a:t>Non-weight-bearing joints, such as the </a:t>
            </a:r>
            <a:r>
              <a:rPr lang="en-US" dirty="0" smtClean="0"/>
              <a:t>shoulder and elbow, </a:t>
            </a:r>
            <a:r>
              <a:rPr lang="en-US" dirty="0"/>
              <a:t>can undergo the same degenerative process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1° DEGENERATIVE ARTHRITIS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most common form of </a:t>
            </a:r>
            <a:r>
              <a:rPr lang="en-GB" dirty="0" smtClean="0"/>
              <a:t>arthritis</a:t>
            </a:r>
          </a:p>
          <a:p>
            <a:r>
              <a:rPr lang="en-GB" dirty="0" smtClean="0"/>
              <a:t>Primary </a:t>
            </a:r>
            <a:r>
              <a:rPr lang="en-GB" dirty="0"/>
              <a:t>(idiopathic) </a:t>
            </a:r>
            <a:r>
              <a:rPr lang="en-GB" dirty="0" smtClean="0"/>
              <a:t>form </a:t>
            </a:r>
            <a:r>
              <a:rPr lang="en-GB" dirty="0" smtClean="0">
                <a:latin typeface="Wingdings 3" pitchFamily="18" charset="2"/>
              </a:rPr>
              <a:t>a</a:t>
            </a:r>
            <a:r>
              <a:rPr lang="en-GB" dirty="0" smtClean="0"/>
              <a:t> affects </a:t>
            </a:r>
            <a:r>
              <a:rPr lang="en-GB" dirty="0"/>
              <a:t>individuals age 50 and </a:t>
            </a:r>
            <a:r>
              <a:rPr lang="en-GB" dirty="0" smtClean="0"/>
              <a:t>older</a:t>
            </a:r>
          </a:p>
          <a:p>
            <a:r>
              <a:rPr lang="en-GB" dirty="0" smtClean="0"/>
              <a:t>Secondary form </a:t>
            </a:r>
            <a:r>
              <a:rPr lang="en-GB" dirty="0" smtClean="0">
                <a:latin typeface="Wingdings 3" pitchFamily="18" charset="2"/>
              </a:rPr>
              <a:t>a</a:t>
            </a:r>
            <a:r>
              <a:rPr lang="en-GB" dirty="0" smtClean="0"/>
              <a:t> may </a:t>
            </a:r>
            <a:r>
              <a:rPr lang="en-GB" dirty="0"/>
              <a:t>be seen in a much younger age </a:t>
            </a:r>
            <a:r>
              <a:rPr lang="en-GB" dirty="0" smtClean="0"/>
              <a:t>group</a:t>
            </a:r>
          </a:p>
          <a:p>
            <a:r>
              <a:rPr lang="en-GB" dirty="0" smtClean="0"/>
              <a:t>Patients </a:t>
            </a:r>
            <a:r>
              <a:rPr lang="en-GB" dirty="0"/>
              <a:t>in the latter group have clearly defined underlying conditions leading to the development of degenerative joint disease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030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 Pathology</a:t>
            </a:r>
            <a:endParaRPr lang="en-US" dirty="0"/>
          </a:p>
        </p:txBody>
      </p:sp>
      <p:pic>
        <p:nvPicPr>
          <p:cNvPr id="4" name="Picture 2" descr="http://img2.tfd.com/mk/O/X2604-O-1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8657942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9401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293</TotalTime>
  <Words>808</Words>
  <Application>Microsoft Office PowerPoint</Application>
  <PresentationFormat>On-screen Show (4:3)</PresentationFormat>
  <Paragraphs>220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Module</vt:lpstr>
      <vt:lpstr>APPROACH TO ARTHRITIS</vt:lpstr>
      <vt:lpstr>Arthritis or Not</vt:lpstr>
      <vt:lpstr>PowerPoint Presentation</vt:lpstr>
      <vt:lpstr>Classification</vt:lpstr>
      <vt:lpstr>PowerPoint Presentation</vt:lpstr>
      <vt:lpstr>HYPERTROPHIC ARTHRITIS</vt:lpstr>
      <vt:lpstr>1° DEGENERATIVE ARTHRITIS</vt:lpstr>
      <vt:lpstr>1° DEGENERATIVE ARTHRITIS</vt:lpstr>
      <vt:lpstr>OA Pathology</vt:lpstr>
      <vt:lpstr>Degenerative changes of the joint</vt:lpstr>
      <vt:lpstr>1° DEGENERATIVE ARTHRITIS</vt:lpstr>
      <vt:lpstr>Joint narrowing</vt:lpstr>
      <vt:lpstr>Osteoarthritis : Joint narrowing + Osteophyte/”lipping”</vt:lpstr>
      <vt:lpstr>Osteoarthritis</vt:lpstr>
      <vt:lpstr>2° DEGENERATIVE ARTHRITIS</vt:lpstr>
      <vt:lpstr>Causes :</vt:lpstr>
      <vt:lpstr>HYPERTROPHIC ARTHRITIS</vt:lpstr>
      <vt:lpstr>Charcot arthropathy</vt:lpstr>
      <vt:lpstr>Charcot arthropathy</vt:lpstr>
      <vt:lpstr>Charcot Arthropathy</vt:lpstr>
      <vt:lpstr>Charcot Arthropathy</vt:lpstr>
      <vt:lpstr>Classification</vt:lpstr>
      <vt:lpstr>INFECTIOUS ARTHRITIS</vt:lpstr>
      <vt:lpstr>Causes </vt:lpstr>
      <vt:lpstr>PowerPoint Presentation</vt:lpstr>
      <vt:lpstr>Classification</vt:lpstr>
      <vt:lpstr>EROSIVE ARTHRITIS </vt:lpstr>
      <vt:lpstr>Inflammatory Arthritis </vt:lpstr>
      <vt:lpstr>PowerPoint Presentation</vt:lpstr>
      <vt:lpstr>EROSIVE ARTHRITIS </vt:lpstr>
      <vt:lpstr>EROSIVE ARTHRITIS </vt:lpstr>
      <vt:lpstr>PowerPoint Presentation</vt:lpstr>
      <vt:lpstr>GOUT : General</vt:lpstr>
      <vt:lpstr>GOUT : Findings </vt:lpstr>
      <vt:lpstr>Gouty Arthritis</vt:lpstr>
      <vt:lpstr>Gouty Arthritis</vt:lpstr>
      <vt:lpstr>EROSIVE OSTEOATHRITIS</vt:lpstr>
      <vt:lpstr>Progression of erosive OA into rheumatoid arthritis</vt:lpstr>
      <vt:lpstr>PSORIATIC ARTHRITIS</vt:lpstr>
      <vt:lpstr>REITER’S SYNDROME</vt:lpstr>
      <vt:lpstr>ANKYLOSING SPONDYLITIS</vt:lpstr>
      <vt:lpstr>Overview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APPROACH TO ARTHRITIS</dc:title>
  <dc:creator>dr. Sianny</dc:creator>
  <cp:lastModifiedBy>Sianny</cp:lastModifiedBy>
  <cp:revision>36</cp:revision>
  <dcterms:created xsi:type="dcterms:W3CDTF">2012-04-03T03:49:02Z</dcterms:created>
  <dcterms:modified xsi:type="dcterms:W3CDTF">2013-05-30T03:54:16Z</dcterms:modified>
</cp:coreProperties>
</file>