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8" r:id="rId13"/>
    <p:sldId id="267" r:id="rId14"/>
    <p:sldId id="269" r:id="rId15"/>
    <p:sldId id="270" r:id="rId16"/>
    <p:sldId id="271" r:id="rId17"/>
    <p:sldId id="272" r:id="rId1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59" autoAdjust="0"/>
    <p:restoredTop sz="86380" autoAdjust="0"/>
  </p:normalViewPr>
  <p:slideViewPr>
    <p:cSldViewPr>
      <p:cViewPr varScale="1">
        <p:scale>
          <a:sx n="73" d="100"/>
          <a:sy n="73" d="100"/>
        </p:scale>
        <p:origin x="-1932" y="-102"/>
      </p:cViewPr>
      <p:guideLst>
        <p:guide orient="horz" pos="2160"/>
        <p:guide pos="2880"/>
      </p:guideLst>
    </p:cSldViewPr>
  </p:slideViewPr>
  <p:outlineViewPr>
    <p:cViewPr>
      <p:scale>
        <a:sx n="33" d="100"/>
        <a:sy n="33" d="100"/>
      </p:scale>
      <p:origin x="216"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8" name="Espace réservé de la date 27"/>
          <p:cNvSpPr>
            <a:spLocks noGrp="1"/>
          </p:cNvSpPr>
          <p:nvPr>
            <p:ph type="dt" sz="half" idx="10"/>
          </p:nvPr>
        </p:nvSpPr>
        <p:spPr/>
        <p:txBody>
          <a:bodyPr/>
          <a:lstStyle>
            <a:extLst/>
          </a:lstStyle>
          <a:p>
            <a:fld id="{B111D791-2051-4707-A606-8659225024A2}" type="datetimeFigureOut">
              <a:rPr lang="fr-FR" smtClean="0"/>
              <a:pPr/>
              <a:t>07/01/2014</a:t>
            </a:fld>
            <a:endParaRPr lang="fr-FR"/>
          </a:p>
        </p:txBody>
      </p:sp>
      <p:sp>
        <p:nvSpPr>
          <p:cNvPr id="17" name="Espace réservé du pied de page 16"/>
          <p:cNvSpPr>
            <a:spLocks noGrp="1"/>
          </p:cNvSpPr>
          <p:nvPr>
            <p:ph type="ftr" sz="quarter" idx="11"/>
          </p:nvPr>
        </p:nvSpPr>
        <p:spPr/>
        <p:txBody>
          <a:bodyPr/>
          <a:lstStyle>
            <a:extLst/>
          </a:lstStyle>
          <a:p>
            <a:endParaRPr lang="fr-FR"/>
          </a:p>
        </p:txBody>
      </p:sp>
      <p:sp>
        <p:nvSpPr>
          <p:cNvPr id="29" name="Espace réservé du numéro de diapositive 28"/>
          <p:cNvSpPr>
            <a:spLocks noGrp="1"/>
          </p:cNvSpPr>
          <p:nvPr>
            <p:ph type="sldNum" sz="quarter" idx="12"/>
          </p:nvPr>
        </p:nvSpPr>
        <p:spPr/>
        <p:txBody>
          <a:bodyPr/>
          <a:lstStyle>
            <a:extLst/>
          </a:lstStyle>
          <a:p>
            <a:fld id="{BFFFD120-CAC8-4C21-9E69-434817EBFBE3}" type="slidenum">
              <a:rPr lang="fr-FR" smtClean="0"/>
              <a:pPr/>
              <a:t>‹N°›</a:t>
            </a:fld>
            <a:endParaRPr lang="fr-F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r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fr-FR" smtClean="0"/>
              <a:t>Cliquez pour modifier le style du titre</a:t>
            </a:r>
            <a:endParaRPr kumimoji="0" lang="en-US"/>
          </a:p>
        </p:txBody>
      </p:sp>
      <p:sp>
        <p:nvSpPr>
          <p:cNvPr id="9" name="Sous-titr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B111D791-2051-4707-A606-8659225024A2}" type="datetimeFigureOut">
              <a:rPr lang="fr-FR" smtClean="0"/>
              <a:pPr/>
              <a:t>07/01/2014</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BFFFD120-CAC8-4C21-9E69-434817EBFBE3}"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981200" cy="5851525"/>
          </a:xfrm>
        </p:spPr>
        <p:txBody>
          <a:bodyPr vert="eaVert" anchor="ct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609600" y="274639"/>
            <a:ext cx="58674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B111D791-2051-4707-A606-8659225024A2}" type="datetimeFigureOut">
              <a:rPr lang="fr-FR" smtClean="0"/>
              <a:pPr/>
              <a:t>07/01/2014</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BFFFD120-CAC8-4C21-9E69-434817EBFBE3}"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B111D791-2051-4707-A606-8659225024A2}" type="datetimeFigureOut">
              <a:rPr lang="fr-FR" smtClean="0"/>
              <a:pPr/>
              <a:t>07/01/2014</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BFFFD120-CAC8-4C21-9E69-434817EBFBE3}"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14" name="Forme libre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orme libre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orme libre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orme libre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orme libre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orme libre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orme libre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orme libre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orme libre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orme libre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orme libre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orme libre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orme libre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orme libre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orme libre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Espace réservé du texte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B111D791-2051-4707-A606-8659225024A2}" type="datetimeFigureOut">
              <a:rPr lang="fr-FR" smtClean="0"/>
              <a:pPr/>
              <a:t>07/01/2014</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BFFFD120-CAC8-4C21-9E69-434817EBFBE3}" type="slidenum">
              <a:rPr lang="fr-FR" smtClean="0"/>
              <a:pPr/>
              <a:t>‹N°›</a:t>
            </a:fld>
            <a:endParaRPr lang="fr-F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fr-FR" smtClean="0"/>
              <a:t>Cliquez pour modifier le style du titre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512064"/>
            <a:ext cx="8229600" cy="9144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B111D791-2051-4707-A606-8659225024A2}" type="datetimeFigureOut">
              <a:rPr lang="fr-FR" smtClean="0"/>
              <a:pPr/>
              <a:t>07/01/2014</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BFFFD120-CAC8-4C21-9E69-434817EBFBE3}"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504824" y="512064"/>
            <a:ext cx="7772400" cy="914400"/>
          </a:xfrm>
        </p:spPr>
        <p:txBody>
          <a:bodyPr anchor="t"/>
          <a:lstStyle>
            <a:lvl1pPr>
              <a:defRPr sz="4000"/>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B111D791-2051-4707-A606-8659225024A2}" type="datetimeFigureOut">
              <a:rPr lang="fr-FR" smtClean="0"/>
              <a:pPr/>
              <a:t>07/01/2014</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p:txBody>
          <a:bodyPr/>
          <a:lstStyle>
            <a:extLst/>
          </a:lstStyle>
          <a:p>
            <a:fld id="{BFFFD120-CAC8-4C21-9E69-434817EBFBE3}" type="slidenum">
              <a:rPr lang="fr-FR" smtClean="0"/>
              <a:pPr/>
              <a:t>‹N°›</a:t>
            </a:fld>
            <a:endParaRPr lang="fr-F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914400" y="512064"/>
            <a:ext cx="7772400" cy="914400"/>
          </a:xfrm>
        </p:spPr>
        <p:txBody>
          <a:bodyPr/>
          <a:lstStyle>
            <a:lvl1pPr>
              <a:defRPr sz="4000" cap="none" baseline="0"/>
            </a:lvl1pPr>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B111D791-2051-4707-A606-8659225024A2}" type="datetimeFigureOut">
              <a:rPr lang="fr-FR" smtClean="0"/>
              <a:pPr/>
              <a:t>07/01/2014</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BFFFD120-CAC8-4C21-9E69-434817EBFBE3}"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B111D791-2051-4707-A606-8659225024A2}" type="datetimeFigureOut">
              <a:rPr lang="fr-FR" smtClean="0"/>
              <a:pPr/>
              <a:t>07/01/2014</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BFFFD120-CAC8-4C21-9E69-434817EBFBE3}"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273050"/>
            <a:ext cx="8229600" cy="1162050"/>
          </a:xfrm>
        </p:spPr>
        <p:txBody>
          <a:bodyPr anchor="ctr"/>
          <a:lstStyle>
            <a:lvl1pPr algn="l">
              <a:buNone/>
              <a:defRPr sz="3600" b="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B111D791-2051-4707-A606-8659225024A2}" type="datetimeFigureOut">
              <a:rPr lang="fr-FR" smtClean="0"/>
              <a:pPr/>
              <a:t>07/01/2014</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BFFFD120-CAC8-4C21-9E69-434817EBFBE3}"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Connecteur droit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e 9"/>
          <p:cNvGrpSpPr/>
          <p:nvPr/>
        </p:nvGrpSpPr>
        <p:grpSpPr>
          <a:xfrm rot="5400000">
            <a:off x="8514581" y="1219200"/>
            <a:ext cx="132763" cy="128466"/>
            <a:chOff x="6668087" y="1297746"/>
            <a:chExt cx="161840" cy="156602"/>
          </a:xfrm>
        </p:grpSpPr>
        <p:cxnSp>
          <p:nvCxnSpPr>
            <p:cNvPr id="15" name="Connecteur droit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Connecteur droit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r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fr-FR" smtClean="0"/>
              <a:t>Cliquez sur l'icône pour ajouter une image</a:t>
            </a:r>
            <a:endParaRPr kumimoji="0" lang="en-US"/>
          </a:p>
        </p:txBody>
      </p:sp>
      <p:sp>
        <p:nvSpPr>
          <p:cNvPr id="4" name="Espace réservé du texte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grpSp>
        <p:nvGrpSpPr>
          <p:cNvPr id="14" name="Groupe 13"/>
          <p:cNvGrpSpPr/>
          <p:nvPr/>
        </p:nvGrpSpPr>
        <p:grpSpPr>
          <a:xfrm rot="5400000">
            <a:off x="8666981" y="1371600"/>
            <a:ext cx="132763" cy="128466"/>
            <a:chOff x="6668087" y="1297746"/>
            <a:chExt cx="161840" cy="156602"/>
          </a:xfrm>
        </p:grpSpPr>
        <p:cxnSp>
          <p:nvCxnSpPr>
            <p:cNvPr id="11" name="Connecteur droit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Connecteur droit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e 17"/>
          <p:cNvGrpSpPr/>
          <p:nvPr/>
        </p:nvGrpSpPr>
        <p:grpSpPr>
          <a:xfrm rot="5400000">
            <a:off x="8320088" y="1474763"/>
            <a:ext cx="132763" cy="128466"/>
            <a:chOff x="6668087" y="1297746"/>
            <a:chExt cx="161840" cy="156602"/>
          </a:xfrm>
        </p:grpSpPr>
        <p:cxnSp>
          <p:nvCxnSpPr>
            <p:cNvPr id="19" name="Connecteur droit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Connecteur droit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Connecteur droit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Espace réservé de la date 4"/>
          <p:cNvSpPr>
            <a:spLocks noGrp="1"/>
          </p:cNvSpPr>
          <p:nvPr>
            <p:ph type="dt" sz="half" idx="10"/>
          </p:nvPr>
        </p:nvSpPr>
        <p:spPr>
          <a:xfrm>
            <a:off x="6477000" y="55499"/>
            <a:ext cx="2133600" cy="365125"/>
          </a:xfrm>
        </p:spPr>
        <p:txBody>
          <a:bodyPr/>
          <a:lstStyle>
            <a:extLst/>
          </a:lstStyle>
          <a:p>
            <a:fld id="{B111D791-2051-4707-A606-8659225024A2}" type="datetimeFigureOut">
              <a:rPr lang="fr-FR" smtClean="0"/>
              <a:pPr/>
              <a:t>07/01/2014</a:t>
            </a:fld>
            <a:endParaRPr lang="fr-FR"/>
          </a:p>
        </p:txBody>
      </p:sp>
      <p:sp>
        <p:nvSpPr>
          <p:cNvPr id="6" name="Espace réservé du pied de page 5"/>
          <p:cNvSpPr>
            <a:spLocks noGrp="1"/>
          </p:cNvSpPr>
          <p:nvPr>
            <p:ph type="ftr" sz="quarter" idx="11"/>
          </p:nvPr>
        </p:nvSpPr>
        <p:spPr>
          <a:xfrm>
            <a:off x="914400" y="55499"/>
            <a:ext cx="5562600" cy="365125"/>
          </a:xfrm>
        </p:spPr>
        <p:txBody>
          <a:bodyPr/>
          <a:lstStyle>
            <a:extLst/>
          </a:lstStyle>
          <a:p>
            <a:endParaRPr lang="fr-FR"/>
          </a:p>
        </p:txBody>
      </p:sp>
      <p:sp>
        <p:nvSpPr>
          <p:cNvPr id="7" name="Espace réservé du numéro de diapositive 6"/>
          <p:cNvSpPr>
            <a:spLocks noGrp="1"/>
          </p:cNvSpPr>
          <p:nvPr>
            <p:ph type="sldNum" sz="quarter" idx="12"/>
          </p:nvPr>
        </p:nvSpPr>
        <p:spPr>
          <a:xfrm>
            <a:off x="8610600" y="55499"/>
            <a:ext cx="457200" cy="365125"/>
          </a:xfrm>
        </p:spPr>
        <p:txBody>
          <a:bodyPr/>
          <a:lstStyle>
            <a:extLst/>
          </a:lstStyle>
          <a:p>
            <a:fld id="{BFFFD120-CAC8-4C21-9E69-434817EBFBE3}"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Espace réservé du titre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111D791-2051-4707-A606-8659225024A2}" type="datetimeFigureOut">
              <a:rPr lang="fr-FR" smtClean="0"/>
              <a:pPr/>
              <a:t>07/01/2014</a:t>
            </a:fld>
            <a:endParaRPr lang="fr-FR"/>
          </a:p>
        </p:txBody>
      </p:sp>
      <p:sp>
        <p:nvSpPr>
          <p:cNvPr id="3" name="Espace réservé du pied de page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fr-FR"/>
          </a:p>
        </p:txBody>
      </p:sp>
      <p:sp>
        <p:nvSpPr>
          <p:cNvPr id="23" name="Espace réservé du numéro de diapositive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BFFFD120-CAC8-4C21-9E69-434817EBFBE3}"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196752"/>
            <a:ext cx="7772400" cy="1470025"/>
          </a:xfrm>
        </p:spPr>
        <p:txBody>
          <a:bodyPr>
            <a:normAutofit/>
          </a:bodyPr>
          <a:lstStyle/>
          <a:p>
            <a:r>
              <a:rPr lang="fr-FR" cap="all" dirty="0"/>
              <a:t>Les nouveaux matériaux de structure </a:t>
            </a:r>
            <a:r>
              <a:rPr lang="fr-FR" cap="all" dirty="0" smtClean="0"/>
              <a:t>bois</a:t>
            </a:r>
            <a:endParaRPr lang="fr-FR" i="1" dirty="0"/>
          </a:p>
        </p:txBody>
      </p:sp>
      <p:pic>
        <p:nvPicPr>
          <p:cNvPr id="1026" name="Picture 2" descr="Coût d'une construction en bois"/>
          <p:cNvPicPr>
            <a:picLocks noChangeAspect="1" noChangeArrowheads="1"/>
          </p:cNvPicPr>
          <p:nvPr/>
        </p:nvPicPr>
        <p:blipFill>
          <a:blip r:embed="rId2" cstate="print"/>
          <a:srcRect/>
          <a:stretch>
            <a:fillRect/>
          </a:stretch>
        </p:blipFill>
        <p:spPr bwMode="auto">
          <a:xfrm>
            <a:off x="3266128" y="2924944"/>
            <a:ext cx="5266312" cy="2952328"/>
          </a:xfrm>
          <a:prstGeom prst="rect">
            <a:avLst/>
          </a:prstGeom>
          <a:noFill/>
        </p:spPr>
      </p:pic>
      <p:sp>
        <p:nvSpPr>
          <p:cNvPr id="5" name="ZoneTexte 4"/>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476672"/>
            <a:ext cx="7772400" cy="914400"/>
          </a:xfrm>
        </p:spPr>
        <p:txBody>
          <a:bodyPr/>
          <a:lstStyle/>
          <a:p>
            <a:r>
              <a:rPr lang="fr-FR" sz="2400" b="1" i="1" u="sng" dirty="0" smtClean="0">
                <a:solidFill>
                  <a:schemeClr val="accent2">
                    <a:lumMod val="40000"/>
                    <a:lumOff val="60000"/>
                  </a:schemeClr>
                </a:solidFill>
                <a:latin typeface="Arial" pitchFamily="34" charset="0"/>
                <a:cs typeface="Arial" pitchFamily="34" charset="0"/>
              </a:rPr>
              <a:t>Les éléments murs-plancher en bois tourillonné, techniques et ingénieux</a:t>
            </a:r>
            <a:br>
              <a:rPr lang="fr-FR" sz="2400" b="1" i="1" u="sng" dirty="0" smtClean="0">
                <a:solidFill>
                  <a:schemeClr val="accent2">
                    <a:lumMod val="40000"/>
                    <a:lumOff val="60000"/>
                  </a:schemeClr>
                </a:solidFill>
                <a:latin typeface="Arial" pitchFamily="34" charset="0"/>
                <a:cs typeface="Arial" pitchFamily="34" charset="0"/>
              </a:rPr>
            </a:br>
            <a:endParaRPr lang="fr-FR" sz="2400" b="1" i="1" u="sng" dirty="0">
              <a:solidFill>
                <a:schemeClr val="accent2">
                  <a:lumMod val="40000"/>
                  <a:lumOff val="60000"/>
                </a:schemeClr>
              </a:solidFill>
              <a:latin typeface="Arial" pitchFamily="34" charset="0"/>
              <a:cs typeface="Arial" pitchFamily="34" charset="0"/>
            </a:endParaRPr>
          </a:p>
        </p:txBody>
      </p:sp>
      <p:sp>
        <p:nvSpPr>
          <p:cNvPr id="3" name="Espace réservé du contenu 2"/>
          <p:cNvSpPr>
            <a:spLocks noGrp="1"/>
          </p:cNvSpPr>
          <p:nvPr>
            <p:ph idx="1"/>
          </p:nvPr>
        </p:nvSpPr>
        <p:spPr>
          <a:xfrm>
            <a:off x="467544" y="1628800"/>
            <a:ext cx="8219256" cy="3024336"/>
          </a:xfrm>
        </p:spPr>
        <p:txBody>
          <a:bodyPr>
            <a:normAutofit/>
          </a:bodyPr>
          <a:lstStyle/>
          <a:p>
            <a:pPr algn="just"/>
            <a:r>
              <a:rPr lang="fr-FR" sz="1800" i="1" dirty="0" smtClean="0">
                <a:latin typeface="Arial" pitchFamily="34" charset="0"/>
                <a:cs typeface="Arial" pitchFamily="34" charset="0"/>
              </a:rPr>
              <a:t>Ces éléments développent un procédé semi-industriel particulièrement ingénieux. Il consiste en </a:t>
            </a:r>
            <a:r>
              <a:rPr lang="fr-FR" sz="1800" b="1" i="1" dirty="0" smtClean="0">
                <a:latin typeface="Arial" pitchFamily="34" charset="0"/>
                <a:cs typeface="Arial" pitchFamily="34" charset="0"/>
              </a:rPr>
              <a:t>un arrangement de planches sur chant</a:t>
            </a:r>
            <a:r>
              <a:rPr lang="fr-FR" sz="1800" i="1" dirty="0" smtClean="0">
                <a:latin typeface="Arial" pitchFamily="34" charset="0"/>
                <a:cs typeface="Arial" pitchFamily="34" charset="0"/>
              </a:rPr>
              <a:t> (d'environ 60 cm de largeur) dans lequel sont percés </a:t>
            </a:r>
            <a:r>
              <a:rPr lang="fr-FR" sz="1800" b="1" i="1" dirty="0" smtClean="0">
                <a:latin typeface="Arial" pitchFamily="34" charset="0"/>
                <a:cs typeface="Arial" pitchFamily="34" charset="0"/>
              </a:rPr>
              <a:t>à intervalles réguliers</a:t>
            </a:r>
            <a:r>
              <a:rPr lang="fr-FR" sz="1800" i="1" dirty="0" smtClean="0">
                <a:latin typeface="Arial" pitchFamily="34" charset="0"/>
                <a:cs typeface="Arial" pitchFamily="34" charset="0"/>
              </a:rPr>
              <a:t> (15-20 cm) </a:t>
            </a:r>
            <a:r>
              <a:rPr lang="fr-FR" sz="1800" b="1" i="1" dirty="0" smtClean="0">
                <a:latin typeface="Arial" pitchFamily="34" charset="0"/>
                <a:cs typeface="Arial" pitchFamily="34" charset="0"/>
              </a:rPr>
              <a:t>des trous de diamètres extrêmement précis</a:t>
            </a:r>
            <a:r>
              <a:rPr lang="fr-FR" sz="1800" i="1" dirty="0" smtClean="0">
                <a:latin typeface="Arial" pitchFamily="34" charset="0"/>
                <a:cs typeface="Arial" pitchFamily="34" charset="0"/>
              </a:rPr>
              <a:t>.</a:t>
            </a:r>
          </a:p>
          <a:p>
            <a:pPr algn="just"/>
            <a:r>
              <a:rPr lang="fr-FR" sz="1800" i="1" dirty="0" smtClean="0">
                <a:latin typeface="Arial" pitchFamily="34" charset="0"/>
                <a:cs typeface="Arial" pitchFamily="34" charset="0"/>
              </a:rPr>
              <a:t>Dans ces percements sont introduits </a:t>
            </a:r>
            <a:r>
              <a:rPr lang="fr-FR" sz="1800" b="1" i="1" dirty="0" smtClean="0">
                <a:latin typeface="Arial" pitchFamily="34" charset="0"/>
                <a:cs typeface="Arial" pitchFamily="34" charset="0"/>
              </a:rPr>
              <a:t>des tourillons de bois en hêtre</a:t>
            </a:r>
            <a:r>
              <a:rPr lang="fr-FR" sz="1800" i="1" dirty="0" smtClean="0">
                <a:latin typeface="Arial" pitchFamily="34" charset="0"/>
                <a:cs typeface="Arial" pitchFamily="34" charset="0"/>
              </a:rPr>
              <a:t>. Ces tourillons sont </a:t>
            </a:r>
            <a:r>
              <a:rPr lang="fr-FR" sz="1800" b="1" i="1" dirty="0" smtClean="0">
                <a:latin typeface="Arial" pitchFamily="34" charset="0"/>
                <a:cs typeface="Arial" pitchFamily="34" charset="0"/>
              </a:rPr>
              <a:t>séchés artificiellement à 6-8 %</a:t>
            </a:r>
            <a:r>
              <a:rPr lang="fr-FR" sz="1800" i="1" dirty="0" smtClean="0">
                <a:latin typeface="Arial" pitchFamily="34" charset="0"/>
                <a:cs typeface="Arial" pitchFamily="34" charset="0"/>
              </a:rPr>
              <a:t> alors que l'épicéa des planches sur champs est stabilisé autour de </a:t>
            </a:r>
            <a:r>
              <a:rPr lang="fr-FR" sz="1800" b="1" i="1" dirty="0" smtClean="0">
                <a:latin typeface="Arial" pitchFamily="34" charset="0"/>
                <a:cs typeface="Arial" pitchFamily="34" charset="0"/>
              </a:rPr>
              <a:t>12-15%.</a:t>
            </a:r>
            <a:r>
              <a:rPr lang="fr-FR" sz="1800" i="1" dirty="0" smtClean="0">
                <a:latin typeface="Arial" pitchFamily="34" charset="0"/>
                <a:cs typeface="Arial" pitchFamily="34" charset="0"/>
              </a:rPr>
              <a:t> Au contact des deux bois, </a:t>
            </a:r>
            <a:r>
              <a:rPr lang="fr-FR" sz="1800" b="1" i="1" dirty="0" smtClean="0">
                <a:latin typeface="Arial" pitchFamily="34" charset="0"/>
                <a:cs typeface="Arial" pitchFamily="34" charset="0"/>
              </a:rPr>
              <a:t>des échanges hygrométriques</a:t>
            </a:r>
            <a:r>
              <a:rPr lang="fr-FR" sz="1800" i="1" dirty="0" smtClean="0">
                <a:latin typeface="Arial" pitchFamily="34" charset="0"/>
                <a:cs typeface="Arial" pitchFamily="34" charset="0"/>
              </a:rPr>
              <a:t> s'opèrent, faisant gonfler les tourillons de hêtre de façon irréversible, et apportant ainsi une </a:t>
            </a:r>
            <a:r>
              <a:rPr lang="fr-FR" sz="1800" b="1" i="1" dirty="0" smtClean="0">
                <a:latin typeface="Arial" pitchFamily="34" charset="0"/>
                <a:cs typeface="Arial" pitchFamily="34" charset="0"/>
              </a:rPr>
              <a:t>très grande stabilité à l'ensemble</a:t>
            </a:r>
            <a:r>
              <a:rPr lang="fr-FR" sz="1800" i="1" dirty="0" smtClean="0">
                <a:latin typeface="Arial" pitchFamily="34" charset="0"/>
                <a:cs typeface="Arial" pitchFamily="34" charset="0"/>
              </a:rPr>
              <a:t>. Cet assemblage ne nécessite donc pas de colle.</a:t>
            </a:r>
            <a:endParaRPr lang="fr-FR" sz="1800" i="1" dirty="0">
              <a:latin typeface="Arial" pitchFamily="34" charset="0"/>
              <a:cs typeface="Arial" pitchFamily="34" charset="0"/>
            </a:endParaRPr>
          </a:p>
        </p:txBody>
      </p:sp>
      <p:pic>
        <p:nvPicPr>
          <p:cNvPr id="4" name="Image 3" descr="visuel de matériaux structuraux"/>
          <p:cNvPicPr/>
          <p:nvPr/>
        </p:nvPicPr>
        <p:blipFill>
          <a:blip r:embed="rId2" cstate="print"/>
          <a:srcRect/>
          <a:stretch>
            <a:fillRect/>
          </a:stretch>
        </p:blipFill>
        <p:spPr bwMode="auto">
          <a:xfrm>
            <a:off x="2843808" y="4686761"/>
            <a:ext cx="3806190" cy="2126615"/>
          </a:xfrm>
          <a:prstGeom prst="rect">
            <a:avLst/>
          </a:prstGeom>
          <a:noFill/>
          <a:ln w="9525">
            <a:noFill/>
            <a:miter lim="800000"/>
            <a:headEnd/>
            <a:tailEnd/>
          </a:ln>
        </p:spPr>
      </p:pic>
      <p:sp>
        <p:nvSpPr>
          <p:cNvPr id="5" name="ZoneTexte 4"/>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1628800"/>
            <a:ext cx="7772400" cy="4572000"/>
          </a:xfrm>
        </p:spPr>
        <p:txBody>
          <a:bodyPr>
            <a:normAutofit/>
          </a:bodyPr>
          <a:lstStyle/>
          <a:p>
            <a:pPr algn="just"/>
            <a:r>
              <a:rPr lang="fr-FR" sz="2000" i="1" dirty="0" smtClean="0">
                <a:latin typeface="Arial" pitchFamily="34" charset="0"/>
                <a:cs typeface="Arial" pitchFamily="34" charset="0"/>
              </a:rPr>
              <a:t>Utilisant les propriétés physiques du bois, ce procédé innovant permet de réaliser </a:t>
            </a:r>
            <a:r>
              <a:rPr lang="fr-FR" sz="2000" b="1" i="1" dirty="0" smtClean="0">
                <a:latin typeface="Arial" pitchFamily="34" charset="0"/>
                <a:cs typeface="Arial" pitchFamily="34" charset="0"/>
              </a:rPr>
              <a:t>des murs et planchers de bâtiments industriels comme d'habitations individuelles.</a:t>
            </a:r>
            <a:endParaRPr lang="fr-FR" sz="2000" i="1" dirty="0" smtClean="0">
              <a:latin typeface="Arial" pitchFamily="34" charset="0"/>
              <a:cs typeface="Arial" pitchFamily="34" charset="0"/>
            </a:endParaRPr>
          </a:p>
          <a:p>
            <a:pPr algn="just"/>
            <a:r>
              <a:rPr lang="fr-FR" sz="2000" i="1" dirty="0" smtClean="0">
                <a:latin typeface="Arial" pitchFamily="34" charset="0"/>
                <a:cs typeface="Arial" pitchFamily="34" charset="0"/>
              </a:rPr>
              <a:t>A l'image des caissons creux, c'est </a:t>
            </a:r>
            <a:r>
              <a:rPr lang="fr-FR" sz="2000" b="1" i="1" dirty="0" smtClean="0">
                <a:latin typeface="Arial" pitchFamily="34" charset="0"/>
                <a:cs typeface="Arial" pitchFamily="34" charset="0"/>
              </a:rPr>
              <a:t>un produit léger</a:t>
            </a:r>
            <a:r>
              <a:rPr lang="fr-FR" sz="2000" i="1" dirty="0" smtClean="0">
                <a:latin typeface="Arial" pitchFamily="34" charset="0"/>
                <a:cs typeface="Arial" pitchFamily="34" charset="0"/>
              </a:rPr>
              <a:t> qui optimise encore le principe constructif déjà performant de la maison bois.</a:t>
            </a:r>
          </a:p>
          <a:p>
            <a:pPr algn="just"/>
            <a:r>
              <a:rPr lang="fr-FR" sz="2000" i="1" dirty="0" smtClean="0">
                <a:latin typeface="Arial" pitchFamily="34" charset="0"/>
                <a:cs typeface="Arial" pitchFamily="34" charset="0"/>
              </a:rPr>
              <a:t>Ces produits et systèmes constructifs ne changent en rien la conception architecturale. Mais </a:t>
            </a:r>
            <a:r>
              <a:rPr lang="fr-FR" sz="2000" b="1" i="1" dirty="0" smtClean="0">
                <a:latin typeface="Arial" pitchFamily="34" charset="0"/>
                <a:cs typeface="Arial" pitchFamily="34" charset="0"/>
              </a:rPr>
              <a:t>ils la libèrent de contraintes matérielles</a:t>
            </a:r>
            <a:r>
              <a:rPr lang="fr-FR" sz="2000" i="1" dirty="0" smtClean="0">
                <a:latin typeface="Arial" pitchFamily="34" charset="0"/>
                <a:cs typeface="Arial" pitchFamily="34" charset="0"/>
              </a:rPr>
              <a:t> que la construction bois connaissait éventuellement auparavant (le besoin de contreventement dans les systèmes à colombages, par exemple), sans en imposer de nouvelles.</a:t>
            </a:r>
          </a:p>
          <a:p>
            <a:pPr algn="just"/>
            <a:endParaRPr lang="fr-FR" sz="2000" i="1" dirty="0">
              <a:latin typeface="Arial" pitchFamily="34" charset="0"/>
              <a:cs typeface="Arial" pitchFamily="34" charset="0"/>
            </a:endParaRPr>
          </a:p>
        </p:txBody>
      </p:sp>
      <p:sp>
        <p:nvSpPr>
          <p:cNvPr id="4" name="Titre 1"/>
          <p:cNvSpPr>
            <a:spLocks noGrp="1"/>
          </p:cNvSpPr>
          <p:nvPr>
            <p:ph type="title"/>
          </p:nvPr>
        </p:nvSpPr>
        <p:spPr>
          <a:xfrm>
            <a:off x="914400" y="476672"/>
            <a:ext cx="7772400" cy="914400"/>
          </a:xfrm>
        </p:spPr>
        <p:txBody>
          <a:bodyPr/>
          <a:lstStyle/>
          <a:p>
            <a:r>
              <a:rPr lang="fr-FR" sz="2400" b="1" i="1" u="sng" dirty="0" smtClean="0">
                <a:solidFill>
                  <a:schemeClr val="accent2">
                    <a:lumMod val="40000"/>
                    <a:lumOff val="60000"/>
                  </a:schemeClr>
                </a:solidFill>
                <a:latin typeface="Arial" pitchFamily="34" charset="0"/>
                <a:cs typeface="Arial" pitchFamily="34" charset="0"/>
              </a:rPr>
              <a:t>Les éléments murs-plancher en bois tourillonné, techniques et ingénieux</a:t>
            </a:r>
            <a:br>
              <a:rPr lang="fr-FR" sz="2400" b="1" i="1" u="sng" dirty="0" smtClean="0">
                <a:solidFill>
                  <a:schemeClr val="accent2">
                    <a:lumMod val="40000"/>
                    <a:lumOff val="60000"/>
                  </a:schemeClr>
                </a:solidFill>
                <a:latin typeface="Arial" pitchFamily="34" charset="0"/>
                <a:cs typeface="Arial" pitchFamily="34" charset="0"/>
              </a:rPr>
            </a:br>
            <a:endParaRPr lang="fr-FR" sz="2400" b="1" i="1" u="sng" dirty="0">
              <a:solidFill>
                <a:schemeClr val="accent2">
                  <a:lumMod val="40000"/>
                  <a:lumOff val="60000"/>
                </a:schemeClr>
              </a:solidFill>
              <a:latin typeface="Arial" pitchFamily="34" charset="0"/>
              <a:cs typeface="Arial" pitchFamily="34" charset="0"/>
            </a:endParaRPr>
          </a:p>
        </p:txBody>
      </p:sp>
      <p:sp>
        <p:nvSpPr>
          <p:cNvPr id="5" name="ZoneTexte 4"/>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sz="2800" i="1" u="sng" dirty="0" smtClean="0">
                <a:solidFill>
                  <a:schemeClr val="accent3">
                    <a:lumMod val="60000"/>
                    <a:lumOff val="40000"/>
                  </a:schemeClr>
                </a:solidFill>
                <a:latin typeface="Arial" pitchFamily="34" charset="0"/>
                <a:cs typeface="Arial" pitchFamily="34" charset="0"/>
              </a:rPr>
              <a:t>les cloisons et mobiliers:</a:t>
            </a:r>
            <a:br>
              <a:rPr lang="fr-FR" sz="2800" i="1" u="sng" dirty="0" smtClean="0">
                <a:solidFill>
                  <a:schemeClr val="accent3">
                    <a:lumMod val="60000"/>
                    <a:lumOff val="40000"/>
                  </a:schemeClr>
                </a:solidFill>
                <a:latin typeface="Arial" pitchFamily="34" charset="0"/>
                <a:cs typeface="Arial" pitchFamily="34" charset="0"/>
              </a:rPr>
            </a:br>
            <a:r>
              <a:rPr lang="fr-FR" sz="2800" i="1" cap="all" dirty="0" smtClean="0"/>
              <a:t> </a:t>
            </a:r>
            <a:r>
              <a:rPr lang="fr-FR" sz="2200" b="1" i="1" u="sng" cap="all" dirty="0" smtClean="0">
                <a:solidFill>
                  <a:schemeClr val="accent2">
                    <a:lumMod val="60000"/>
                    <a:lumOff val="40000"/>
                  </a:schemeClr>
                </a:solidFill>
                <a:latin typeface="Arial" pitchFamily="34" charset="0"/>
                <a:cs typeface="Arial" pitchFamily="34" charset="0"/>
              </a:rPr>
              <a:t>Le bois moulé ou la création en liberté</a:t>
            </a:r>
            <a:r>
              <a:rPr lang="fr-FR" sz="2800" i="1" dirty="0" smtClean="0"/>
              <a:t/>
            </a:r>
            <a:br>
              <a:rPr lang="fr-FR" sz="2800" i="1" dirty="0" smtClean="0"/>
            </a:br>
            <a:endParaRPr lang="fr-FR" sz="2800" i="1" dirty="0"/>
          </a:p>
        </p:txBody>
      </p:sp>
      <p:sp>
        <p:nvSpPr>
          <p:cNvPr id="3" name="Espace réservé du contenu 2"/>
          <p:cNvSpPr>
            <a:spLocks noGrp="1"/>
          </p:cNvSpPr>
          <p:nvPr>
            <p:ph idx="1"/>
          </p:nvPr>
        </p:nvSpPr>
        <p:spPr>
          <a:xfrm>
            <a:off x="179512" y="1412776"/>
            <a:ext cx="4824536" cy="2149496"/>
          </a:xfrm>
        </p:spPr>
        <p:txBody>
          <a:bodyPr>
            <a:normAutofit/>
          </a:bodyPr>
          <a:lstStyle/>
          <a:p>
            <a:pPr lvl="0" algn="just"/>
            <a:r>
              <a:rPr lang="fr-FR" sz="1600" i="1" dirty="0" smtClean="0">
                <a:latin typeface="Arial" pitchFamily="34" charset="0"/>
                <a:cs typeface="Arial" pitchFamily="34" charset="0"/>
              </a:rPr>
              <a:t>Imaginez un matériau esthétique et naturel comme le bois, et qui pourrait prendre toutes les formes, épouser toutes les courbes. Ce matériau existe : c’est le bois moulé. Une technologie connue depuis plus de 50 ans que les créateurs redécouvrent aujourd’hui.</a:t>
            </a:r>
          </a:p>
          <a:p>
            <a:pPr algn="just"/>
            <a:endParaRPr lang="fr-FR" sz="1600" i="1" dirty="0">
              <a:latin typeface="Arial" pitchFamily="34" charset="0"/>
              <a:cs typeface="Arial" pitchFamily="34" charset="0"/>
            </a:endParaRPr>
          </a:p>
        </p:txBody>
      </p:sp>
      <p:pic>
        <p:nvPicPr>
          <p:cNvPr id="4" name="Image 3" descr="Visuel d'objets en bois moulé"/>
          <p:cNvPicPr/>
          <p:nvPr/>
        </p:nvPicPr>
        <p:blipFill>
          <a:blip r:embed="rId2" cstate="print"/>
          <a:srcRect/>
          <a:stretch>
            <a:fillRect/>
          </a:stretch>
        </p:blipFill>
        <p:spPr bwMode="auto">
          <a:xfrm>
            <a:off x="5239489" y="1412776"/>
            <a:ext cx="3220943" cy="2033185"/>
          </a:xfrm>
          <a:prstGeom prst="rect">
            <a:avLst/>
          </a:prstGeom>
          <a:noFill/>
          <a:ln w="9525">
            <a:noFill/>
            <a:miter lim="800000"/>
            <a:headEnd/>
            <a:tailEnd/>
          </a:ln>
        </p:spPr>
      </p:pic>
      <p:sp>
        <p:nvSpPr>
          <p:cNvPr id="5" name="ZoneTexte 4"/>
          <p:cNvSpPr txBox="1"/>
          <p:nvPr/>
        </p:nvSpPr>
        <p:spPr>
          <a:xfrm>
            <a:off x="467544" y="3140968"/>
            <a:ext cx="8496944" cy="4401205"/>
          </a:xfrm>
          <a:prstGeom prst="rect">
            <a:avLst/>
          </a:prstGeom>
          <a:noFill/>
        </p:spPr>
        <p:txBody>
          <a:bodyPr wrap="square" rtlCol="0">
            <a:spAutoFit/>
          </a:bodyPr>
          <a:lstStyle/>
          <a:p>
            <a:pPr lvl="0" algn="just"/>
            <a:r>
              <a:rPr lang="fr-FR" sz="1600" dirty="0" smtClean="0">
                <a:latin typeface="Arial" pitchFamily="34" charset="0"/>
                <a:cs typeface="Arial" pitchFamily="34" charset="0"/>
              </a:rPr>
              <a:t>Une recette simple...</a:t>
            </a:r>
          </a:p>
          <a:p>
            <a:pPr lvl="0" algn="just"/>
            <a:r>
              <a:rPr lang="fr-FR" sz="1600" dirty="0" smtClean="0">
                <a:latin typeface="Arial" pitchFamily="34" charset="0"/>
                <a:cs typeface="Arial" pitchFamily="34" charset="0"/>
              </a:rPr>
              <a:t>Les premières étapes de la fabrication du bois moulé sont les mêmes que pour le contreplaqué plat : </a:t>
            </a:r>
            <a:r>
              <a:rPr lang="fr-FR" sz="1600" b="1" dirty="0" smtClean="0">
                <a:latin typeface="Arial" pitchFamily="34" charset="0"/>
                <a:cs typeface="Arial" pitchFamily="34" charset="0"/>
              </a:rPr>
              <a:t>de fines tranches de bois</a:t>
            </a:r>
            <a:r>
              <a:rPr lang="fr-FR" sz="1600" dirty="0" smtClean="0">
                <a:latin typeface="Arial" pitchFamily="34" charset="0"/>
                <a:cs typeface="Arial" pitchFamily="34" charset="0"/>
              </a:rPr>
              <a:t> (8 à 10 mm d'épaisseur) sont </a:t>
            </a:r>
            <a:r>
              <a:rPr lang="fr-FR" sz="1600" b="1" dirty="0" smtClean="0">
                <a:latin typeface="Arial" pitchFamily="34" charset="0"/>
                <a:cs typeface="Arial" pitchFamily="34" charset="0"/>
              </a:rPr>
              <a:t>superposées</a:t>
            </a:r>
            <a:r>
              <a:rPr lang="fr-FR" sz="1600" dirty="0" smtClean="0">
                <a:latin typeface="Arial" pitchFamily="34" charset="0"/>
                <a:cs typeface="Arial" pitchFamily="34" charset="0"/>
              </a:rPr>
              <a:t> en croisant les fibres après encollage.</a:t>
            </a:r>
          </a:p>
          <a:p>
            <a:pPr lvl="0" algn="just"/>
            <a:r>
              <a:rPr lang="fr-FR" sz="1600" dirty="0" smtClean="0">
                <a:latin typeface="Arial" pitchFamily="34" charset="0"/>
                <a:cs typeface="Arial" pitchFamily="34" charset="0"/>
              </a:rPr>
              <a:t>On obtient ainsi de minces panneaux de contreplaqué, qui sont placés dans un moule de la forme voulue, puis </a:t>
            </a:r>
            <a:r>
              <a:rPr lang="fr-FR" sz="1600" b="1" dirty="0" smtClean="0">
                <a:latin typeface="Arial" pitchFamily="34" charset="0"/>
                <a:cs typeface="Arial" pitchFamily="34" charset="0"/>
              </a:rPr>
              <a:t>pressé</a:t>
            </a:r>
            <a:r>
              <a:rPr lang="fr-FR" sz="1600" dirty="0" smtClean="0">
                <a:latin typeface="Arial" pitchFamily="34" charset="0"/>
                <a:cs typeface="Arial" pitchFamily="34" charset="0"/>
              </a:rPr>
              <a:t>. Le panneau prend alors la forme du moule, qui peut être </a:t>
            </a:r>
            <a:r>
              <a:rPr lang="fr-FR" sz="1600" b="1" dirty="0" smtClean="0">
                <a:latin typeface="Arial" pitchFamily="34" charset="0"/>
                <a:cs typeface="Arial" pitchFamily="34" charset="0"/>
              </a:rPr>
              <a:t>courbe</a:t>
            </a:r>
            <a:r>
              <a:rPr lang="fr-FR" sz="1600" dirty="0" smtClean="0">
                <a:latin typeface="Arial" pitchFamily="34" charset="0"/>
                <a:cs typeface="Arial" pitchFamily="34" charset="0"/>
              </a:rPr>
              <a:t> ou </a:t>
            </a:r>
            <a:r>
              <a:rPr lang="fr-FR" sz="1600" b="1" dirty="0" smtClean="0">
                <a:latin typeface="Arial" pitchFamily="34" charset="0"/>
                <a:cs typeface="Arial" pitchFamily="34" charset="0"/>
              </a:rPr>
              <a:t>arrondi</a:t>
            </a:r>
            <a:r>
              <a:rPr lang="fr-FR" sz="1600" dirty="0" smtClean="0">
                <a:latin typeface="Arial" pitchFamily="34" charset="0"/>
                <a:cs typeface="Arial" pitchFamily="34" charset="0"/>
              </a:rPr>
              <a:t>. Il ne reste plus qu'à </a:t>
            </a:r>
            <a:r>
              <a:rPr lang="fr-FR" sz="1600" b="1" dirty="0" smtClean="0">
                <a:latin typeface="Arial" pitchFamily="34" charset="0"/>
                <a:cs typeface="Arial" pitchFamily="34" charset="0"/>
              </a:rPr>
              <a:t>chauffer</a:t>
            </a:r>
            <a:r>
              <a:rPr lang="fr-FR" sz="1600" dirty="0" smtClean="0">
                <a:latin typeface="Arial" pitchFamily="34" charset="0"/>
                <a:cs typeface="Arial" pitchFamily="34" charset="0"/>
              </a:rPr>
              <a:t> 5 à 10 minutes à 90°C, et c'est prêt !</a:t>
            </a:r>
          </a:p>
          <a:p>
            <a:pPr lvl="0" algn="just"/>
            <a:r>
              <a:rPr lang="fr-FR" sz="1600" dirty="0" smtClean="0">
                <a:latin typeface="Arial" pitchFamily="34" charset="0"/>
                <a:cs typeface="Arial" pitchFamily="34" charset="0"/>
              </a:rPr>
              <a:t>... Des applications multiples</a:t>
            </a:r>
          </a:p>
          <a:p>
            <a:pPr lvl="0" algn="just"/>
            <a:r>
              <a:rPr lang="fr-FR" sz="1600" dirty="0" smtClean="0">
                <a:latin typeface="Arial" pitchFamily="34" charset="0"/>
                <a:cs typeface="Arial" pitchFamily="34" charset="0"/>
              </a:rPr>
              <a:t>Les avantages sont les mêmes que ceux du contreplaqué, </a:t>
            </a:r>
            <a:r>
              <a:rPr lang="fr-FR" sz="1600" b="1" dirty="0" smtClean="0">
                <a:latin typeface="Arial" pitchFamily="34" charset="0"/>
                <a:cs typeface="Arial" pitchFamily="34" charset="0"/>
              </a:rPr>
              <a:t>la liberté de la forme en plus</a:t>
            </a:r>
            <a:r>
              <a:rPr lang="fr-FR" sz="1600" dirty="0" smtClean="0">
                <a:latin typeface="Arial" pitchFamily="34" charset="0"/>
                <a:cs typeface="Arial" pitchFamily="34" charset="0"/>
              </a:rPr>
              <a:t>. De nombreuses essences sont possibles (hêtre, peuplier, pin…) et peuvent être parées de placages nobles.</a:t>
            </a:r>
          </a:p>
          <a:p>
            <a:pPr lvl="0"/>
            <a:r>
              <a:rPr lang="fr-FR" sz="1600" dirty="0" smtClean="0"/>
              <a:t>Une autre technique d'avenir : le bois extrudé</a:t>
            </a:r>
          </a:p>
          <a:p>
            <a:pPr lvl="0"/>
            <a:r>
              <a:rPr lang="fr-FR" sz="1600" dirty="0" smtClean="0"/>
              <a:t>Cette technique permet de valoriser les déchets broyés de la filière bois. La sciure est mélangée à des </a:t>
            </a:r>
            <a:r>
              <a:rPr lang="fr-FR" sz="1600" b="1" dirty="0" smtClean="0"/>
              <a:t>cires</a:t>
            </a:r>
            <a:r>
              <a:rPr lang="fr-FR" sz="1600" dirty="0" smtClean="0"/>
              <a:t>, des </a:t>
            </a:r>
            <a:r>
              <a:rPr lang="fr-FR" sz="1600" b="1" dirty="0" smtClean="0"/>
              <a:t>liants naturels</a:t>
            </a:r>
            <a:r>
              <a:rPr lang="fr-FR" sz="1600" dirty="0" smtClean="0"/>
              <a:t> et éventuellement des </a:t>
            </a:r>
            <a:r>
              <a:rPr lang="fr-FR" sz="1600" b="1" dirty="0" smtClean="0"/>
              <a:t>teintes</a:t>
            </a:r>
            <a:r>
              <a:rPr lang="fr-FR" sz="1600" dirty="0" smtClean="0"/>
              <a:t> pour créer une pâte, qui est injectée dans une forme et chauffée.</a:t>
            </a:r>
          </a:p>
          <a:p>
            <a:pPr lvl="0" algn="just"/>
            <a:endParaRPr lang="fr-FR" sz="1600" dirty="0" smtClean="0">
              <a:latin typeface="Arial" pitchFamily="34" charset="0"/>
              <a:cs typeface="Arial" pitchFamily="34" charset="0"/>
            </a:endParaRPr>
          </a:p>
          <a:p>
            <a:pPr algn="just"/>
            <a:endParaRPr lang="fr-FR" sz="1600" dirty="0">
              <a:latin typeface="Arial" pitchFamily="34" charset="0"/>
              <a:cs typeface="Arial" pitchFamily="34" charset="0"/>
            </a:endParaRPr>
          </a:p>
        </p:txBody>
      </p:sp>
      <p:sp>
        <p:nvSpPr>
          <p:cNvPr id="6" name="ZoneTexte 5"/>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512064"/>
            <a:ext cx="7772400" cy="612680"/>
          </a:xfrm>
        </p:spPr>
        <p:txBody>
          <a:bodyPr/>
          <a:lstStyle/>
          <a:p>
            <a:r>
              <a:rPr lang="fr-FR" sz="2400" b="1" i="1" u="sng" cap="all" dirty="0" smtClean="0">
                <a:solidFill>
                  <a:schemeClr val="accent2">
                    <a:lumMod val="60000"/>
                    <a:lumOff val="40000"/>
                  </a:schemeClr>
                </a:solidFill>
                <a:latin typeface="Arial" pitchFamily="34" charset="0"/>
                <a:cs typeface="Arial" pitchFamily="34" charset="0"/>
              </a:rPr>
              <a:t>MDF</a:t>
            </a:r>
            <a:endParaRPr lang="fr-FR" sz="2400" b="1" i="1" u="sng" dirty="0">
              <a:solidFill>
                <a:schemeClr val="accent2">
                  <a:lumMod val="60000"/>
                  <a:lumOff val="40000"/>
                </a:schemeClr>
              </a:solidFill>
              <a:latin typeface="Arial" pitchFamily="34" charset="0"/>
              <a:cs typeface="Arial" pitchFamily="34" charset="0"/>
            </a:endParaRPr>
          </a:p>
        </p:txBody>
      </p:sp>
      <p:sp>
        <p:nvSpPr>
          <p:cNvPr id="3" name="Espace réservé du contenu 2"/>
          <p:cNvSpPr>
            <a:spLocks noGrp="1"/>
          </p:cNvSpPr>
          <p:nvPr>
            <p:ph idx="1"/>
          </p:nvPr>
        </p:nvSpPr>
        <p:spPr>
          <a:xfrm>
            <a:off x="395536" y="1279504"/>
            <a:ext cx="8748464" cy="2221504"/>
          </a:xfrm>
        </p:spPr>
        <p:txBody>
          <a:bodyPr>
            <a:normAutofit/>
          </a:bodyPr>
          <a:lstStyle/>
          <a:p>
            <a:pPr algn="just"/>
            <a:r>
              <a:rPr lang="fr-FR" sz="1800" i="1" dirty="0" smtClean="0">
                <a:latin typeface="Arial" pitchFamily="34" charset="0"/>
                <a:cs typeface="Arial" pitchFamily="34" charset="0"/>
              </a:rPr>
              <a:t>Le </a:t>
            </a:r>
            <a:r>
              <a:rPr lang="fr-FR" sz="1800" b="1" i="1" dirty="0" smtClean="0">
                <a:latin typeface="Arial" pitchFamily="34" charset="0"/>
                <a:cs typeface="Arial" pitchFamily="34" charset="0"/>
              </a:rPr>
              <a:t>MDF</a:t>
            </a:r>
            <a:r>
              <a:rPr lang="fr-FR" sz="1800" i="1" dirty="0" smtClean="0">
                <a:latin typeface="Arial" pitchFamily="34" charset="0"/>
                <a:cs typeface="Arial" pitchFamily="34" charset="0"/>
              </a:rPr>
              <a:t> (Medium </a:t>
            </a:r>
            <a:r>
              <a:rPr lang="fr-FR" sz="1800" i="1" dirty="0" err="1" smtClean="0">
                <a:latin typeface="Arial" pitchFamily="34" charset="0"/>
                <a:cs typeface="Arial" pitchFamily="34" charset="0"/>
              </a:rPr>
              <a:t>Density</a:t>
            </a:r>
            <a:r>
              <a:rPr lang="fr-FR" sz="1800" i="1" dirty="0" smtClean="0">
                <a:latin typeface="Arial" pitchFamily="34" charset="0"/>
                <a:cs typeface="Arial" pitchFamily="34" charset="0"/>
              </a:rPr>
              <a:t> </a:t>
            </a:r>
            <a:r>
              <a:rPr lang="fr-FR" sz="1800" i="1" dirty="0" err="1" smtClean="0">
                <a:latin typeface="Arial" pitchFamily="34" charset="0"/>
                <a:cs typeface="Arial" pitchFamily="34" charset="0"/>
              </a:rPr>
              <a:t>Fiberboard</a:t>
            </a:r>
            <a:r>
              <a:rPr lang="fr-FR" sz="1800" i="1" dirty="0" smtClean="0">
                <a:latin typeface="Arial" pitchFamily="34" charset="0"/>
                <a:cs typeface="Arial" pitchFamily="34" charset="0"/>
              </a:rPr>
              <a:t>) est un panneau de fibres à moyenne densité. Ce panneau dit "</a:t>
            </a:r>
            <a:r>
              <a:rPr lang="fr-FR" sz="1800" b="1" i="1" dirty="0" smtClean="0">
                <a:latin typeface="Arial" pitchFamily="34" charset="0"/>
                <a:cs typeface="Arial" pitchFamily="34" charset="0"/>
              </a:rPr>
              <a:t>de </a:t>
            </a:r>
            <a:r>
              <a:rPr lang="fr-FR" sz="1800" b="1" i="1" dirty="0" err="1" smtClean="0">
                <a:latin typeface="Arial" pitchFamily="34" charset="0"/>
                <a:cs typeface="Arial" pitchFamily="34" charset="0"/>
              </a:rPr>
              <a:t>process</a:t>
            </a:r>
            <a:r>
              <a:rPr lang="fr-FR" sz="1800" i="1" dirty="0" smtClean="0">
                <a:latin typeface="Arial" pitchFamily="34" charset="0"/>
                <a:cs typeface="Arial" pitchFamily="34" charset="0"/>
              </a:rPr>
              <a:t>" est fabriqué à partir de </a:t>
            </a:r>
            <a:r>
              <a:rPr lang="fr-FR" sz="1800" b="1" i="1" dirty="0" smtClean="0">
                <a:latin typeface="Arial" pitchFamily="34" charset="0"/>
                <a:cs typeface="Arial" pitchFamily="34" charset="0"/>
              </a:rPr>
              <a:t>fibres de bois et d'un liant synthétique</a:t>
            </a:r>
            <a:r>
              <a:rPr lang="fr-FR" sz="1800" i="1" dirty="0" smtClean="0">
                <a:latin typeface="Arial" pitchFamily="34" charset="0"/>
                <a:cs typeface="Arial" pitchFamily="34" charset="0"/>
              </a:rPr>
              <a:t>.</a:t>
            </a:r>
          </a:p>
          <a:p>
            <a:pPr algn="just"/>
            <a:r>
              <a:rPr lang="fr-FR" sz="1800" i="1" dirty="0" smtClean="0">
                <a:latin typeface="Arial" pitchFamily="34" charset="0"/>
                <a:cs typeface="Arial" pitchFamily="34" charset="0"/>
              </a:rPr>
              <a:t>Panneau dérivé du bois, le MDF investit de façon croissante notre habitat. Ses bonnes qualités mécaniques, sa facilité d'usinage et son aptitude à recevoir de nombreuses finitions en font un matériau d'usage facile et désormais largement répandu.</a:t>
            </a:r>
          </a:p>
          <a:p>
            <a:pPr algn="just"/>
            <a:endParaRPr lang="fr-FR" sz="1800" i="1" dirty="0">
              <a:latin typeface="Arial" pitchFamily="34" charset="0"/>
              <a:cs typeface="Arial" pitchFamily="34" charset="0"/>
            </a:endParaRPr>
          </a:p>
        </p:txBody>
      </p:sp>
      <p:pic>
        <p:nvPicPr>
          <p:cNvPr id="4" name="Image 3" descr="Visuel de divers panneaux MDF"/>
          <p:cNvPicPr/>
          <p:nvPr/>
        </p:nvPicPr>
        <p:blipFill>
          <a:blip r:embed="rId2" cstate="print"/>
          <a:srcRect/>
          <a:stretch>
            <a:fillRect/>
          </a:stretch>
        </p:blipFill>
        <p:spPr bwMode="auto">
          <a:xfrm>
            <a:off x="6444208" y="3539842"/>
            <a:ext cx="2232248" cy="2481446"/>
          </a:xfrm>
          <a:prstGeom prst="rect">
            <a:avLst/>
          </a:prstGeom>
          <a:noFill/>
          <a:ln w="9525">
            <a:noFill/>
            <a:miter lim="800000"/>
            <a:headEnd/>
            <a:tailEnd/>
          </a:ln>
        </p:spPr>
      </p:pic>
      <p:sp>
        <p:nvSpPr>
          <p:cNvPr id="5" name="ZoneTexte 4"/>
          <p:cNvSpPr txBox="1"/>
          <p:nvPr/>
        </p:nvSpPr>
        <p:spPr>
          <a:xfrm>
            <a:off x="899592" y="3446998"/>
            <a:ext cx="5328592" cy="3139321"/>
          </a:xfrm>
          <a:prstGeom prst="rect">
            <a:avLst/>
          </a:prstGeom>
          <a:noFill/>
        </p:spPr>
        <p:txBody>
          <a:bodyPr wrap="square" rtlCol="0">
            <a:spAutoFit/>
          </a:bodyPr>
          <a:lstStyle/>
          <a:p>
            <a:pPr algn="just"/>
            <a:r>
              <a:rPr lang="fr-FR" dirty="0" smtClean="0">
                <a:latin typeface="Arial" pitchFamily="34" charset="0"/>
                <a:cs typeface="Arial" pitchFamily="34" charset="0"/>
              </a:rPr>
              <a:t>Sa </a:t>
            </a:r>
            <a:r>
              <a:rPr lang="fr-FR" b="1" dirty="0" smtClean="0">
                <a:latin typeface="Arial" pitchFamily="34" charset="0"/>
                <a:cs typeface="Arial" pitchFamily="34" charset="0"/>
              </a:rPr>
              <a:t>fabrication</a:t>
            </a:r>
            <a:r>
              <a:rPr lang="fr-FR" dirty="0" smtClean="0">
                <a:latin typeface="Arial" pitchFamily="34" charset="0"/>
                <a:cs typeface="Arial" pitchFamily="34" charset="0"/>
              </a:rPr>
              <a:t> à sec comprend 8 étapes :</a:t>
            </a:r>
          </a:p>
          <a:p>
            <a:pPr lvl="0" algn="just"/>
            <a:r>
              <a:rPr lang="fr-FR" dirty="0" smtClean="0">
                <a:latin typeface="Arial" pitchFamily="34" charset="0"/>
                <a:cs typeface="Arial" pitchFamily="34" charset="0"/>
              </a:rPr>
              <a:t>-    le déchiquetage du bois en plaquettes,</a:t>
            </a:r>
          </a:p>
          <a:p>
            <a:pPr lvl="0" algn="just"/>
            <a:r>
              <a:rPr lang="fr-FR" dirty="0" smtClean="0">
                <a:latin typeface="Arial" pitchFamily="34" charset="0"/>
                <a:cs typeface="Arial" pitchFamily="34" charset="0"/>
              </a:rPr>
              <a:t>- le triage, lavage et dépoussiérage des plaquettes,</a:t>
            </a:r>
          </a:p>
          <a:p>
            <a:pPr lvl="0" algn="just"/>
            <a:r>
              <a:rPr lang="fr-FR" dirty="0" smtClean="0">
                <a:latin typeface="Arial" pitchFamily="34" charset="0"/>
                <a:cs typeface="Arial" pitchFamily="34" charset="0"/>
              </a:rPr>
              <a:t>-     le défibrage par traitement à la vapeur,</a:t>
            </a:r>
          </a:p>
          <a:p>
            <a:pPr lvl="0" algn="just"/>
            <a:r>
              <a:rPr lang="fr-FR" dirty="0" smtClean="0">
                <a:latin typeface="Arial" pitchFamily="34" charset="0"/>
                <a:cs typeface="Arial" pitchFamily="34" charset="0"/>
              </a:rPr>
              <a:t>-     l'encollage des fibres,</a:t>
            </a:r>
          </a:p>
          <a:p>
            <a:pPr lvl="0" algn="just"/>
            <a:r>
              <a:rPr lang="fr-FR" dirty="0" smtClean="0">
                <a:latin typeface="Arial" pitchFamily="34" charset="0"/>
                <a:cs typeface="Arial" pitchFamily="34" charset="0"/>
              </a:rPr>
              <a:t>-     le séchage,</a:t>
            </a:r>
          </a:p>
          <a:p>
            <a:pPr lvl="0" algn="just"/>
            <a:r>
              <a:rPr lang="fr-FR" dirty="0" smtClean="0">
                <a:latin typeface="Arial" pitchFamily="34" charset="0"/>
                <a:cs typeface="Arial" pitchFamily="34" charset="0"/>
              </a:rPr>
              <a:t>-     le pressage,</a:t>
            </a:r>
          </a:p>
          <a:p>
            <a:pPr lvl="0" algn="just"/>
            <a:r>
              <a:rPr lang="fr-FR" dirty="0" smtClean="0">
                <a:latin typeface="Arial" pitchFamily="34" charset="0"/>
                <a:cs typeface="Arial" pitchFamily="34" charset="0"/>
              </a:rPr>
              <a:t>-     le refroidissement et la stabilisation,</a:t>
            </a:r>
          </a:p>
          <a:p>
            <a:pPr lvl="0" algn="just"/>
            <a:r>
              <a:rPr lang="fr-FR" dirty="0" smtClean="0">
                <a:latin typeface="Arial" pitchFamily="34" charset="0"/>
                <a:cs typeface="Arial" pitchFamily="34" charset="0"/>
              </a:rPr>
              <a:t>-     la mise au format.</a:t>
            </a:r>
          </a:p>
          <a:p>
            <a:pPr algn="just"/>
            <a:endParaRPr lang="fr-FR" dirty="0">
              <a:latin typeface="Arial" pitchFamily="34" charset="0"/>
              <a:cs typeface="Arial" pitchFamily="34" charset="0"/>
            </a:endParaRPr>
          </a:p>
        </p:txBody>
      </p:sp>
      <p:sp>
        <p:nvSpPr>
          <p:cNvPr id="6" name="ZoneTexte 5"/>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39552" y="1783560"/>
            <a:ext cx="3873624" cy="4572000"/>
          </a:xfrm>
        </p:spPr>
        <p:style>
          <a:lnRef idx="3">
            <a:schemeClr val="lt1"/>
          </a:lnRef>
          <a:fillRef idx="1">
            <a:schemeClr val="accent6"/>
          </a:fillRef>
          <a:effectRef idx="1">
            <a:schemeClr val="accent6"/>
          </a:effectRef>
          <a:fontRef idx="minor">
            <a:schemeClr val="lt1"/>
          </a:fontRef>
        </p:style>
        <p:txBody>
          <a:bodyPr>
            <a:normAutofit fontScale="92500" lnSpcReduction="10000"/>
          </a:bodyPr>
          <a:lstStyle/>
          <a:p>
            <a:pPr>
              <a:buNone/>
            </a:pPr>
            <a:r>
              <a:rPr lang="fr-FR" sz="1800" i="1" dirty="0" smtClean="0">
                <a:latin typeface="Arial" pitchFamily="34" charset="0"/>
                <a:cs typeface="Arial" pitchFamily="34" charset="0"/>
              </a:rPr>
              <a:t>		Pourquoi utiliser le MDF ?</a:t>
            </a:r>
          </a:p>
          <a:p>
            <a:r>
              <a:rPr lang="fr-FR" sz="1800" i="1" dirty="0" smtClean="0">
                <a:latin typeface="Arial" pitchFamily="34" charset="0"/>
                <a:cs typeface="Arial" pitchFamily="34" charset="0"/>
              </a:rPr>
              <a:t>Matériau industriel récent, le MDF présente de </a:t>
            </a:r>
            <a:r>
              <a:rPr lang="fr-FR" sz="1800" b="1" i="1" dirty="0" smtClean="0">
                <a:latin typeface="Arial" pitchFamily="34" charset="0"/>
                <a:cs typeface="Arial" pitchFamily="34" charset="0"/>
              </a:rPr>
              <a:t>multiples avantages</a:t>
            </a:r>
            <a:r>
              <a:rPr lang="fr-FR" sz="1800" i="1" dirty="0" smtClean="0">
                <a:latin typeface="Arial" pitchFamily="34" charset="0"/>
                <a:cs typeface="Arial" pitchFamily="34" charset="0"/>
              </a:rPr>
              <a:t>. C'est un panneau :</a:t>
            </a:r>
          </a:p>
          <a:p>
            <a:pPr lvl="0"/>
            <a:r>
              <a:rPr lang="fr-FR" sz="1800" b="1" i="1" dirty="0" smtClean="0">
                <a:latin typeface="Arial" pitchFamily="34" charset="0"/>
                <a:cs typeface="Arial" pitchFamily="34" charset="0"/>
              </a:rPr>
              <a:t>homogène</a:t>
            </a:r>
            <a:r>
              <a:rPr lang="fr-FR" sz="1800" i="1" dirty="0" smtClean="0">
                <a:latin typeface="Arial" pitchFamily="34" charset="0"/>
                <a:cs typeface="Arial" pitchFamily="34" charset="0"/>
              </a:rPr>
              <a:t> dans les </a:t>
            </a:r>
            <a:r>
              <a:rPr lang="fr-FR" sz="1800" b="1" i="1" dirty="0" smtClean="0">
                <a:latin typeface="Arial" pitchFamily="34" charset="0"/>
                <a:cs typeface="Arial" pitchFamily="34" charset="0"/>
              </a:rPr>
              <a:t>trois dimensions</a:t>
            </a:r>
            <a:r>
              <a:rPr lang="fr-FR" sz="1800" i="1" dirty="0" smtClean="0">
                <a:latin typeface="Arial" pitchFamily="34" charset="0"/>
                <a:cs typeface="Arial" pitchFamily="34" charset="0"/>
              </a:rPr>
              <a:t>,</a:t>
            </a:r>
          </a:p>
          <a:p>
            <a:pPr lvl="0"/>
            <a:r>
              <a:rPr lang="fr-FR" sz="1800" b="1" i="1" dirty="0" smtClean="0">
                <a:latin typeface="Arial" pitchFamily="34" charset="0"/>
                <a:cs typeface="Arial" pitchFamily="34" charset="0"/>
              </a:rPr>
              <a:t>esthétique</a:t>
            </a:r>
            <a:r>
              <a:rPr lang="fr-FR" sz="1800" i="1" dirty="0" smtClean="0">
                <a:latin typeface="Arial" pitchFamily="34" charset="0"/>
                <a:cs typeface="Arial" pitchFamily="34" charset="0"/>
              </a:rPr>
              <a:t> du fait de sa texture fine,</a:t>
            </a:r>
          </a:p>
          <a:p>
            <a:pPr lvl="0"/>
            <a:r>
              <a:rPr lang="fr-FR" sz="1800" i="1" dirty="0" smtClean="0">
                <a:latin typeface="Arial" pitchFamily="34" charset="0"/>
                <a:cs typeface="Arial" pitchFamily="34" charset="0"/>
              </a:rPr>
              <a:t>plus </a:t>
            </a:r>
            <a:r>
              <a:rPr lang="fr-FR" sz="1800" b="1" i="1" dirty="0" smtClean="0">
                <a:latin typeface="Arial" pitchFamily="34" charset="0"/>
                <a:cs typeface="Arial" pitchFamily="34" charset="0"/>
              </a:rPr>
              <a:t>économique</a:t>
            </a:r>
            <a:r>
              <a:rPr lang="fr-FR" sz="1800" i="1" dirty="0" smtClean="0">
                <a:latin typeface="Arial" pitchFamily="34" charset="0"/>
                <a:cs typeface="Arial" pitchFamily="34" charset="0"/>
              </a:rPr>
              <a:t> que le bois massif,</a:t>
            </a:r>
          </a:p>
          <a:p>
            <a:pPr lvl="0"/>
            <a:r>
              <a:rPr lang="fr-FR" sz="1800" b="1" i="1" dirty="0" smtClean="0">
                <a:latin typeface="Arial" pitchFamily="34" charset="0"/>
                <a:cs typeface="Arial" pitchFamily="34" charset="0"/>
              </a:rPr>
              <a:t>disponible partout</a:t>
            </a:r>
            <a:r>
              <a:rPr lang="fr-FR" sz="1800" i="1" dirty="0" smtClean="0">
                <a:latin typeface="Arial" pitchFamily="34" charset="0"/>
                <a:cs typeface="Arial" pitchFamily="34" charset="0"/>
              </a:rPr>
              <a:t> en différentes épaisseurs,</a:t>
            </a:r>
          </a:p>
          <a:p>
            <a:pPr lvl="0"/>
            <a:r>
              <a:rPr lang="fr-FR" sz="1800" i="1" dirty="0" smtClean="0">
                <a:latin typeface="Arial" pitchFamily="34" charset="0"/>
                <a:cs typeface="Arial" pitchFamily="34" charset="0"/>
              </a:rPr>
              <a:t>qui permet </a:t>
            </a:r>
            <a:r>
              <a:rPr lang="fr-FR" sz="1800" b="1" i="1" dirty="0" smtClean="0">
                <a:latin typeface="Arial" pitchFamily="34" charset="0"/>
                <a:cs typeface="Arial" pitchFamily="34" charset="0"/>
              </a:rPr>
              <a:t>l'utilisation de bois de première éclaircie</a:t>
            </a:r>
            <a:r>
              <a:rPr lang="fr-FR" sz="1800" i="1" dirty="0" smtClean="0">
                <a:latin typeface="Arial" pitchFamily="34" charset="0"/>
                <a:cs typeface="Arial" pitchFamily="34" charset="0"/>
              </a:rPr>
              <a:t> (arbres de faible diamètre, qui ne peuvent être valorisés en bois massif).</a:t>
            </a:r>
          </a:p>
          <a:p>
            <a:endParaRPr lang="fr-FR" sz="1800" i="1" dirty="0">
              <a:latin typeface="Arial" pitchFamily="34" charset="0"/>
              <a:cs typeface="Arial" pitchFamily="34" charset="0"/>
            </a:endParaRPr>
          </a:p>
        </p:txBody>
      </p:sp>
      <p:sp>
        <p:nvSpPr>
          <p:cNvPr id="5" name="ZoneTexte 4"/>
          <p:cNvSpPr txBox="1"/>
          <p:nvPr/>
        </p:nvSpPr>
        <p:spPr>
          <a:xfrm>
            <a:off x="4860032" y="1785005"/>
            <a:ext cx="3816424" cy="452431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just"/>
            <a:r>
              <a:rPr lang="fr-FR" dirty="0" smtClean="0">
                <a:latin typeface="Arial" pitchFamily="34" charset="0"/>
                <a:cs typeface="Arial" pitchFamily="34" charset="0"/>
              </a:rPr>
              <a:t>Du point de vue technique,</a:t>
            </a:r>
          </a:p>
          <a:p>
            <a:pPr algn="just"/>
            <a:r>
              <a:rPr lang="fr-FR" dirty="0" smtClean="0">
                <a:latin typeface="Arial" pitchFamily="34" charset="0"/>
                <a:cs typeface="Arial" pitchFamily="34" charset="0"/>
              </a:rPr>
              <a:t> le MDF est un matériau</a:t>
            </a:r>
          </a:p>
          <a:p>
            <a:pPr algn="just"/>
            <a:r>
              <a:rPr lang="fr-FR" dirty="0" smtClean="0">
                <a:latin typeface="Arial" pitchFamily="34" charset="0"/>
                <a:cs typeface="Arial" pitchFamily="34" charset="0"/>
              </a:rPr>
              <a:t> d'</a:t>
            </a:r>
            <a:r>
              <a:rPr lang="fr-FR" b="1" dirty="0" smtClean="0">
                <a:latin typeface="Arial" pitchFamily="34" charset="0"/>
                <a:cs typeface="Arial" pitchFamily="34" charset="0"/>
              </a:rPr>
              <a:t>usage facile</a:t>
            </a:r>
            <a:r>
              <a:rPr lang="fr-FR" dirty="0" smtClean="0">
                <a:latin typeface="Arial" pitchFamily="34" charset="0"/>
                <a:cs typeface="Arial" pitchFamily="34" charset="0"/>
              </a:rPr>
              <a:t> :</a:t>
            </a:r>
          </a:p>
          <a:p>
            <a:pPr algn="just"/>
            <a:endParaRPr lang="fr-FR" dirty="0" smtClean="0">
              <a:latin typeface="Arial" pitchFamily="34" charset="0"/>
              <a:cs typeface="Arial" pitchFamily="34" charset="0"/>
            </a:endParaRPr>
          </a:p>
          <a:p>
            <a:pPr lvl="0" algn="just"/>
            <a:r>
              <a:rPr lang="fr-FR" dirty="0" smtClean="0">
                <a:latin typeface="Arial" pitchFamily="34" charset="0"/>
                <a:cs typeface="Arial" pitchFamily="34" charset="0"/>
              </a:rPr>
              <a:t>il ne se fend pas,</a:t>
            </a:r>
          </a:p>
          <a:p>
            <a:pPr lvl="0" algn="just"/>
            <a:endParaRPr lang="fr-FR" dirty="0" smtClean="0">
              <a:latin typeface="Arial" pitchFamily="34" charset="0"/>
              <a:cs typeface="Arial" pitchFamily="34" charset="0"/>
            </a:endParaRPr>
          </a:p>
          <a:p>
            <a:pPr lvl="0" algn="just"/>
            <a:r>
              <a:rPr lang="fr-FR" dirty="0" smtClean="0">
                <a:latin typeface="Arial" pitchFamily="34" charset="0"/>
                <a:cs typeface="Arial" pitchFamily="34" charset="0"/>
              </a:rPr>
              <a:t>il résiste au feu,</a:t>
            </a:r>
          </a:p>
          <a:p>
            <a:pPr lvl="0" algn="just"/>
            <a:endParaRPr lang="fr-FR" dirty="0" smtClean="0">
              <a:latin typeface="Arial" pitchFamily="34" charset="0"/>
              <a:cs typeface="Arial" pitchFamily="34" charset="0"/>
            </a:endParaRPr>
          </a:p>
          <a:p>
            <a:pPr lvl="0" algn="just"/>
            <a:r>
              <a:rPr lang="fr-FR" dirty="0" smtClean="0">
                <a:latin typeface="Arial" pitchFamily="34" charset="0"/>
                <a:cs typeface="Arial" pitchFamily="34" charset="0"/>
              </a:rPr>
              <a:t>il n'éclate pas,</a:t>
            </a:r>
          </a:p>
          <a:p>
            <a:pPr lvl="0" algn="just"/>
            <a:endParaRPr lang="fr-FR" dirty="0" smtClean="0">
              <a:latin typeface="Arial" pitchFamily="34" charset="0"/>
              <a:cs typeface="Arial" pitchFamily="34" charset="0"/>
            </a:endParaRPr>
          </a:p>
          <a:p>
            <a:pPr lvl="0" algn="just"/>
            <a:r>
              <a:rPr lang="fr-FR" dirty="0" smtClean="0">
                <a:latin typeface="Arial" pitchFamily="34" charset="0"/>
                <a:cs typeface="Arial" pitchFamily="34" charset="0"/>
              </a:rPr>
              <a:t>il ne se déforme pas,</a:t>
            </a:r>
          </a:p>
          <a:p>
            <a:pPr lvl="0" algn="just"/>
            <a:endParaRPr lang="fr-FR" dirty="0" smtClean="0">
              <a:latin typeface="Arial" pitchFamily="34" charset="0"/>
              <a:cs typeface="Arial" pitchFamily="34" charset="0"/>
            </a:endParaRPr>
          </a:p>
          <a:p>
            <a:pPr lvl="0" algn="just"/>
            <a:r>
              <a:rPr lang="fr-FR" dirty="0" smtClean="0">
                <a:latin typeface="Arial" pitchFamily="34" charset="0"/>
                <a:cs typeface="Arial" pitchFamily="34" charset="0"/>
              </a:rPr>
              <a:t>le sciage est net et sans bavure,</a:t>
            </a:r>
          </a:p>
          <a:p>
            <a:pPr lvl="0" algn="just"/>
            <a:endParaRPr lang="fr-FR" dirty="0" smtClean="0">
              <a:latin typeface="Arial" pitchFamily="34" charset="0"/>
              <a:cs typeface="Arial" pitchFamily="34" charset="0"/>
            </a:endParaRPr>
          </a:p>
          <a:p>
            <a:pPr lvl="0" algn="just"/>
            <a:r>
              <a:rPr lang="fr-FR" dirty="0" smtClean="0">
                <a:latin typeface="Arial" pitchFamily="34" charset="0"/>
                <a:cs typeface="Arial" pitchFamily="34" charset="0"/>
              </a:rPr>
              <a:t>il peut être peint, </a:t>
            </a:r>
            <a:r>
              <a:rPr lang="fr-FR" dirty="0" err="1" smtClean="0">
                <a:latin typeface="Arial" pitchFamily="34" charset="0"/>
                <a:cs typeface="Arial" pitchFamily="34" charset="0"/>
              </a:rPr>
              <a:t>lasuré</a:t>
            </a:r>
            <a:r>
              <a:rPr lang="fr-FR" dirty="0" smtClean="0">
                <a:latin typeface="Arial" pitchFamily="34" charset="0"/>
                <a:cs typeface="Arial" pitchFamily="34" charset="0"/>
              </a:rPr>
              <a:t> ou verni.</a:t>
            </a:r>
          </a:p>
          <a:p>
            <a:pPr algn="just"/>
            <a:endParaRPr lang="fr-FR" dirty="0">
              <a:latin typeface="Arial" pitchFamily="34" charset="0"/>
              <a:cs typeface="Arial" pitchFamily="34" charset="0"/>
            </a:endParaRPr>
          </a:p>
        </p:txBody>
      </p:sp>
      <p:sp>
        <p:nvSpPr>
          <p:cNvPr id="6" name="Titre 1"/>
          <p:cNvSpPr>
            <a:spLocks noGrp="1"/>
          </p:cNvSpPr>
          <p:nvPr>
            <p:ph type="title"/>
          </p:nvPr>
        </p:nvSpPr>
        <p:spPr>
          <a:xfrm>
            <a:off x="914400" y="800096"/>
            <a:ext cx="7772400" cy="612680"/>
          </a:xfrm>
        </p:spPr>
        <p:txBody>
          <a:bodyPr/>
          <a:lstStyle/>
          <a:p>
            <a:r>
              <a:rPr lang="fr-FR" sz="2400" b="1" i="1" u="sng" cap="all" dirty="0" smtClean="0">
                <a:solidFill>
                  <a:schemeClr val="accent2">
                    <a:lumMod val="60000"/>
                    <a:lumOff val="40000"/>
                  </a:schemeClr>
                </a:solidFill>
                <a:latin typeface="Arial" pitchFamily="34" charset="0"/>
                <a:cs typeface="Arial" pitchFamily="34" charset="0"/>
              </a:rPr>
              <a:t>MDF</a:t>
            </a:r>
            <a:endParaRPr lang="fr-FR" sz="2400" b="1" i="1" u="sng" dirty="0">
              <a:solidFill>
                <a:schemeClr val="accent2">
                  <a:lumMod val="60000"/>
                  <a:lumOff val="40000"/>
                </a:schemeClr>
              </a:solidFill>
              <a:latin typeface="Arial" pitchFamily="34" charset="0"/>
              <a:cs typeface="Arial" pitchFamily="34" charset="0"/>
            </a:endParaRPr>
          </a:p>
        </p:txBody>
      </p:sp>
      <p:sp>
        <p:nvSpPr>
          <p:cNvPr id="7" name="ZoneTexte 6"/>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052736"/>
            <a:ext cx="8820472" cy="4572000"/>
          </a:xfrm>
        </p:spPr>
        <p:txBody>
          <a:bodyPr>
            <a:noAutofit/>
          </a:bodyPr>
          <a:lstStyle/>
          <a:p>
            <a:pPr algn="just"/>
            <a:r>
              <a:rPr lang="fr-FR" sz="1600" i="1" dirty="0" smtClean="0">
                <a:latin typeface="Arial" pitchFamily="34" charset="0"/>
                <a:cs typeface="Arial" pitchFamily="34" charset="0"/>
              </a:rPr>
              <a:t>Contrairement au bois brut, </a:t>
            </a:r>
            <a:r>
              <a:rPr lang="fr-FR" sz="1600" b="1" i="1" dirty="0" smtClean="0">
                <a:latin typeface="Arial" pitchFamily="34" charset="0"/>
                <a:cs typeface="Arial" pitchFamily="34" charset="0"/>
              </a:rPr>
              <a:t>il n'y a pas de sens de fibres à observer pour le rabotage ou le ponçage</a:t>
            </a:r>
            <a:r>
              <a:rPr lang="fr-FR" sz="1600" i="1" dirty="0" smtClean="0">
                <a:latin typeface="Arial" pitchFamily="34" charset="0"/>
                <a:cs typeface="Arial" pitchFamily="34" charset="0"/>
              </a:rPr>
              <a:t>. La finesse de sa texture permet également d'obtenir </a:t>
            </a:r>
            <a:r>
              <a:rPr lang="fr-FR" sz="1600" b="1" i="1" dirty="0" smtClean="0">
                <a:latin typeface="Arial" pitchFamily="34" charset="0"/>
                <a:cs typeface="Arial" pitchFamily="34" charset="0"/>
              </a:rPr>
              <a:t>des surfaces aptes à la mouluration et au laquage</a:t>
            </a:r>
            <a:r>
              <a:rPr lang="fr-FR" sz="1600" i="1" dirty="0" smtClean="0">
                <a:latin typeface="Arial" pitchFamily="34" charset="0"/>
                <a:cs typeface="Arial" pitchFamily="34" charset="0"/>
              </a:rPr>
              <a:t>.</a:t>
            </a:r>
          </a:p>
          <a:p>
            <a:pPr algn="just"/>
            <a:r>
              <a:rPr lang="fr-FR" sz="1600" i="1" dirty="0" smtClean="0">
                <a:latin typeface="Arial" pitchFamily="34" charset="0"/>
                <a:cs typeface="Arial" pitchFamily="34" charset="0"/>
              </a:rPr>
              <a:t>A noter : le travail du MDF génère de grandes quantités de poussières qui peuvent provoquer des pathologies ORL. Il est donc recommandé de prendre des précautions d'usage (</a:t>
            </a:r>
            <a:r>
              <a:rPr lang="fr-FR" sz="1600" b="1" i="1" dirty="0" smtClean="0">
                <a:latin typeface="Arial" pitchFamily="34" charset="0"/>
                <a:cs typeface="Arial" pitchFamily="34" charset="0"/>
              </a:rPr>
              <a:t>port d'un masque</a:t>
            </a:r>
            <a:r>
              <a:rPr lang="fr-FR" sz="1600" i="1" dirty="0" smtClean="0">
                <a:latin typeface="Arial" pitchFamily="34" charset="0"/>
                <a:cs typeface="Arial" pitchFamily="34" charset="0"/>
              </a:rPr>
              <a:t> et </a:t>
            </a:r>
            <a:r>
              <a:rPr lang="fr-FR" sz="1600" b="1" i="1" dirty="0" smtClean="0">
                <a:latin typeface="Arial" pitchFamily="34" charset="0"/>
                <a:cs typeface="Arial" pitchFamily="34" charset="0"/>
              </a:rPr>
              <a:t>aération de l'espace de travail</a:t>
            </a:r>
            <a:r>
              <a:rPr lang="fr-FR" sz="1600" i="1" dirty="0" smtClean="0">
                <a:latin typeface="Arial" pitchFamily="34" charset="0"/>
                <a:cs typeface="Arial" pitchFamily="34" charset="0"/>
              </a:rPr>
              <a:t>) pour éviter des les inhaler.</a:t>
            </a:r>
          </a:p>
          <a:p>
            <a:pPr algn="just"/>
            <a:r>
              <a:rPr lang="fr-FR" sz="1800" b="1" i="1" u="sng" dirty="0" smtClean="0">
                <a:latin typeface="Arial" pitchFamily="34" charset="0"/>
                <a:cs typeface="Arial" pitchFamily="34" charset="0"/>
              </a:rPr>
              <a:t>Les utilisations du MDF</a:t>
            </a:r>
          </a:p>
          <a:p>
            <a:pPr algn="just"/>
            <a:r>
              <a:rPr lang="fr-FR" sz="1600" i="1" dirty="0" smtClean="0">
                <a:latin typeface="Arial" pitchFamily="34" charset="0"/>
                <a:cs typeface="Arial" pitchFamily="34" charset="0"/>
              </a:rPr>
              <a:t>Les qualités des panneaux MDF permettent des </a:t>
            </a:r>
            <a:r>
              <a:rPr lang="fr-FR" sz="1600" b="1" i="1" dirty="0" smtClean="0">
                <a:latin typeface="Arial" pitchFamily="34" charset="0"/>
                <a:cs typeface="Arial" pitchFamily="34" charset="0"/>
              </a:rPr>
              <a:t>applications nombreuses et variées</a:t>
            </a:r>
            <a:r>
              <a:rPr lang="fr-FR" sz="1600" i="1" dirty="0" smtClean="0">
                <a:latin typeface="Arial" pitchFamily="34" charset="0"/>
                <a:cs typeface="Arial" pitchFamily="34" charset="0"/>
              </a:rPr>
              <a:t> dans trois domaines :</a:t>
            </a:r>
          </a:p>
          <a:p>
            <a:pPr lvl="0" algn="just"/>
            <a:r>
              <a:rPr lang="fr-FR" sz="1600" b="1" i="1" dirty="0" smtClean="0">
                <a:latin typeface="Arial" pitchFamily="34" charset="0"/>
                <a:cs typeface="Arial" pitchFamily="34" charset="0"/>
              </a:rPr>
              <a:t>L'aménagement intérieur :</a:t>
            </a:r>
            <a:r>
              <a:rPr lang="fr-FR" sz="1600" i="1" dirty="0" smtClean="0">
                <a:latin typeface="Arial" pitchFamily="34" charset="0"/>
                <a:cs typeface="Arial" pitchFamily="34" charset="0"/>
              </a:rPr>
              <a:t> éléments acoustiques, parquets contrecollés, habillages divers, moulures, frises, plinthes...</a:t>
            </a:r>
          </a:p>
          <a:p>
            <a:pPr lvl="0" algn="just"/>
            <a:r>
              <a:rPr lang="fr-FR" sz="1600" b="1" i="1" dirty="0" smtClean="0">
                <a:latin typeface="Arial" pitchFamily="34" charset="0"/>
                <a:cs typeface="Arial" pitchFamily="34" charset="0"/>
              </a:rPr>
              <a:t>L'industrie du meuble :</a:t>
            </a:r>
            <a:r>
              <a:rPr lang="fr-FR" sz="1600" i="1" dirty="0" smtClean="0">
                <a:latin typeface="Arial" pitchFamily="34" charset="0"/>
                <a:cs typeface="Arial" pitchFamily="34" charset="0"/>
              </a:rPr>
              <a:t> de cuisine, de salle de bains, mais aussi les bibliothèques, placards et le petit mobilier.</a:t>
            </a:r>
          </a:p>
          <a:p>
            <a:pPr lvl="0" algn="just"/>
            <a:r>
              <a:rPr lang="fr-FR" sz="1600" b="1" i="1" dirty="0" smtClean="0">
                <a:latin typeface="Arial" pitchFamily="34" charset="0"/>
                <a:cs typeface="Arial" pitchFamily="34" charset="0"/>
              </a:rPr>
              <a:t>L'agencement</a:t>
            </a:r>
            <a:r>
              <a:rPr lang="fr-FR" sz="1600" i="1" dirty="0" smtClean="0">
                <a:latin typeface="Arial" pitchFamily="34" charset="0"/>
                <a:cs typeface="Arial" pitchFamily="34" charset="0"/>
              </a:rPr>
              <a:t> de bureaux, de commerces, d'espaces d'accueil.</a:t>
            </a:r>
          </a:p>
          <a:p>
            <a:pPr algn="just"/>
            <a:r>
              <a:rPr lang="fr-FR" sz="1600" i="1" dirty="0" smtClean="0">
                <a:latin typeface="Arial" pitchFamily="34" charset="0"/>
                <a:cs typeface="Arial" pitchFamily="34" charset="0"/>
              </a:rPr>
              <a:t>Selon les applications, le panneau MDF peut être : ignifugé , hydrofuge*, cintré , laqué ou mélaminé.</a:t>
            </a:r>
          </a:p>
          <a:p>
            <a:pPr algn="just"/>
            <a:r>
              <a:rPr lang="fr-FR" sz="1600" i="1" dirty="0" smtClean="0">
                <a:latin typeface="Arial" pitchFamily="34" charset="0"/>
                <a:cs typeface="Arial" pitchFamily="34" charset="0"/>
              </a:rPr>
              <a:t>Esthétique et polyvalent, le MDF est un panneau aux multiples atouts qui trouve aisément sa place en aménagement et décoration intérieurs. Le travailler, c'est l'adopter !</a:t>
            </a:r>
          </a:p>
          <a:p>
            <a:pPr algn="just"/>
            <a:r>
              <a:rPr lang="fr-FR" sz="1600" i="1" dirty="0" smtClean="0">
                <a:latin typeface="Arial" pitchFamily="34" charset="0"/>
                <a:cs typeface="Arial" pitchFamily="34" charset="0"/>
              </a:rPr>
              <a:t>*A noter : La qualité "hydrofuge" CTB-RH s'utilise exclusivement en milieu intérieur présentant des risques d'exposition temporaire à l'humidité.</a:t>
            </a:r>
          </a:p>
          <a:p>
            <a:pPr algn="just"/>
            <a:endParaRPr lang="fr-FR" sz="1600" i="1" dirty="0">
              <a:latin typeface="Arial" pitchFamily="34" charset="0"/>
              <a:cs typeface="Arial" pitchFamily="34" charset="0"/>
            </a:endParaRPr>
          </a:p>
        </p:txBody>
      </p:sp>
      <p:sp>
        <p:nvSpPr>
          <p:cNvPr id="4" name="Titre 1"/>
          <p:cNvSpPr>
            <a:spLocks noGrp="1"/>
          </p:cNvSpPr>
          <p:nvPr>
            <p:ph type="title"/>
          </p:nvPr>
        </p:nvSpPr>
        <p:spPr>
          <a:xfrm>
            <a:off x="914400" y="620688"/>
            <a:ext cx="7772400" cy="612680"/>
          </a:xfrm>
        </p:spPr>
        <p:txBody>
          <a:bodyPr/>
          <a:lstStyle/>
          <a:p>
            <a:r>
              <a:rPr lang="fr-FR" sz="2400" b="1" i="1" u="sng" cap="all" dirty="0" smtClean="0">
                <a:solidFill>
                  <a:schemeClr val="accent2">
                    <a:lumMod val="60000"/>
                    <a:lumOff val="40000"/>
                  </a:schemeClr>
                </a:solidFill>
                <a:latin typeface="Arial" pitchFamily="34" charset="0"/>
                <a:cs typeface="Arial" pitchFamily="34" charset="0"/>
              </a:rPr>
              <a:t>MDF</a:t>
            </a:r>
            <a:endParaRPr lang="fr-FR" sz="2400" b="1" i="1" u="sng" dirty="0">
              <a:solidFill>
                <a:schemeClr val="accent2">
                  <a:lumMod val="60000"/>
                  <a:lumOff val="40000"/>
                </a:schemeClr>
              </a:solidFill>
              <a:latin typeface="Arial" pitchFamily="34" charset="0"/>
              <a:cs typeface="Arial" pitchFamily="34" charset="0"/>
            </a:endParaRPr>
          </a:p>
        </p:txBody>
      </p:sp>
      <p:sp>
        <p:nvSpPr>
          <p:cNvPr id="5" name="ZoneTexte 4"/>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404664"/>
            <a:ext cx="7772400" cy="914400"/>
          </a:xfrm>
        </p:spPr>
        <p:txBody>
          <a:bodyPr/>
          <a:lstStyle/>
          <a:p>
            <a:r>
              <a:rPr lang="fr-FR" sz="2400" b="1" i="1" u="sng" cap="all" dirty="0" smtClean="0">
                <a:solidFill>
                  <a:schemeClr val="accent2">
                    <a:lumMod val="60000"/>
                    <a:lumOff val="40000"/>
                  </a:schemeClr>
                </a:solidFill>
                <a:latin typeface="Arial" pitchFamily="34" charset="0"/>
                <a:cs typeface="Arial" pitchFamily="34" charset="0"/>
              </a:rPr>
              <a:t>Le contreplaqué : </a:t>
            </a:r>
            <a:r>
              <a:rPr lang="fr-FR" sz="2400" b="1" i="1" u="sng" dirty="0" smtClean="0">
                <a:solidFill>
                  <a:schemeClr val="accent2">
                    <a:lumMod val="60000"/>
                    <a:lumOff val="40000"/>
                  </a:schemeClr>
                </a:solidFill>
                <a:latin typeface="Arial" pitchFamily="34" charset="0"/>
                <a:cs typeface="Arial" pitchFamily="34" charset="0"/>
              </a:rPr>
              <a:t/>
            </a:r>
            <a:br>
              <a:rPr lang="fr-FR" sz="2400" b="1" i="1" u="sng" dirty="0" smtClean="0">
                <a:solidFill>
                  <a:schemeClr val="accent2">
                    <a:lumMod val="60000"/>
                    <a:lumOff val="40000"/>
                  </a:schemeClr>
                </a:solidFill>
                <a:latin typeface="Arial" pitchFamily="34" charset="0"/>
                <a:cs typeface="Arial" pitchFamily="34" charset="0"/>
              </a:rPr>
            </a:br>
            <a:endParaRPr lang="fr-FR" sz="2400" b="1" i="1" u="sng" dirty="0">
              <a:solidFill>
                <a:schemeClr val="accent2">
                  <a:lumMod val="60000"/>
                  <a:lumOff val="40000"/>
                </a:schemeClr>
              </a:solidFill>
              <a:latin typeface="Arial" pitchFamily="34" charset="0"/>
              <a:cs typeface="Arial" pitchFamily="34" charset="0"/>
            </a:endParaRPr>
          </a:p>
        </p:txBody>
      </p:sp>
      <p:sp>
        <p:nvSpPr>
          <p:cNvPr id="3" name="Espace réservé du contenu 2"/>
          <p:cNvSpPr>
            <a:spLocks noGrp="1"/>
          </p:cNvSpPr>
          <p:nvPr>
            <p:ph idx="1"/>
          </p:nvPr>
        </p:nvSpPr>
        <p:spPr>
          <a:xfrm>
            <a:off x="251520" y="873224"/>
            <a:ext cx="8892480" cy="4572000"/>
          </a:xfrm>
        </p:spPr>
        <p:txBody>
          <a:bodyPr>
            <a:noAutofit/>
          </a:bodyPr>
          <a:lstStyle/>
          <a:p>
            <a:pPr algn="just"/>
            <a:r>
              <a:rPr lang="fr-FR" sz="1700" i="1" dirty="0" smtClean="0">
                <a:latin typeface="Arial" pitchFamily="34" charset="0"/>
                <a:cs typeface="Arial" pitchFamily="34" charset="0"/>
              </a:rPr>
              <a:t>On l'utilise partout ! En structure pour les murs, planchers, supports de toiture, charpentes composite, poutres en I… En agencement, pour les meubles, comptoirs, stands, habillages droits ou cintrés, décoration… Mais aussi en emballage, en construction navale, en coffrage…</a:t>
            </a:r>
          </a:p>
          <a:p>
            <a:pPr algn="just"/>
            <a:r>
              <a:rPr lang="fr-FR" sz="1700" i="1" dirty="0" smtClean="0">
                <a:latin typeface="Arial" pitchFamily="34" charset="0"/>
                <a:cs typeface="Arial" pitchFamily="34" charset="0"/>
              </a:rPr>
              <a:t>Le contreplaqué est constitué de plusieurs feuilles de placage déroulées, épaisses de 0,8 à 4 mm, collées les unes sur les autres en </a:t>
            </a:r>
            <a:r>
              <a:rPr lang="fr-FR" sz="1700" b="1" i="1" dirty="0" smtClean="0">
                <a:latin typeface="Arial" pitchFamily="34" charset="0"/>
                <a:cs typeface="Arial" pitchFamily="34" charset="0"/>
              </a:rPr>
              <a:t>croisant le sens du fil du bois</a:t>
            </a:r>
            <a:r>
              <a:rPr lang="fr-FR" sz="1700" i="1" dirty="0" smtClean="0">
                <a:latin typeface="Arial" pitchFamily="34" charset="0"/>
                <a:cs typeface="Arial" pitchFamily="34" charset="0"/>
              </a:rPr>
              <a:t> (voir schéma ci-contre).</a:t>
            </a:r>
          </a:p>
          <a:p>
            <a:pPr algn="just"/>
            <a:r>
              <a:rPr lang="fr-FR" sz="1700" i="1" dirty="0" smtClean="0">
                <a:latin typeface="Arial" pitchFamily="34" charset="0"/>
                <a:cs typeface="Arial" pitchFamily="34" charset="0"/>
              </a:rPr>
              <a:t>Les feuilles sont disposées autour d'un pli central appelé </a:t>
            </a:r>
            <a:r>
              <a:rPr lang="fr-FR" sz="1700" b="1" i="1" dirty="0" smtClean="0">
                <a:latin typeface="Arial" pitchFamily="34" charset="0"/>
                <a:cs typeface="Arial" pitchFamily="34" charset="0"/>
              </a:rPr>
              <a:t>âme</a:t>
            </a:r>
            <a:r>
              <a:rPr lang="fr-FR" sz="1700" i="1" dirty="0" smtClean="0">
                <a:latin typeface="Arial" pitchFamily="34" charset="0"/>
                <a:cs typeface="Arial" pitchFamily="34" charset="0"/>
              </a:rPr>
              <a:t> (souvent en bois tendre), leur nombre est ainsi toujours impair pour garantir un bon équilibre au panneau.</a:t>
            </a:r>
          </a:p>
          <a:p>
            <a:r>
              <a:rPr lang="fr-FR" sz="1700" i="1" dirty="0" smtClean="0">
                <a:latin typeface="Arial" pitchFamily="34" charset="0"/>
                <a:cs typeface="Arial" pitchFamily="34" charset="0"/>
              </a:rPr>
              <a:t>L'épaisseur d'un panneau dépend donc :</a:t>
            </a:r>
          </a:p>
          <a:p>
            <a:pPr lvl="0"/>
            <a:r>
              <a:rPr lang="fr-FR" sz="1700" i="1" dirty="0" smtClean="0">
                <a:latin typeface="Arial" pitchFamily="34" charset="0"/>
                <a:cs typeface="Arial" pitchFamily="34" charset="0"/>
              </a:rPr>
              <a:t>du </a:t>
            </a:r>
            <a:r>
              <a:rPr lang="fr-FR" sz="1700" b="1" i="1" dirty="0" smtClean="0">
                <a:latin typeface="Arial" pitchFamily="34" charset="0"/>
                <a:cs typeface="Arial" pitchFamily="34" charset="0"/>
              </a:rPr>
              <a:t>nombre</a:t>
            </a:r>
            <a:r>
              <a:rPr lang="fr-FR" sz="1700" i="1" dirty="0" smtClean="0">
                <a:latin typeface="Arial" pitchFamily="34" charset="0"/>
                <a:cs typeface="Arial" pitchFamily="34" charset="0"/>
              </a:rPr>
              <a:t> de plis</a:t>
            </a:r>
          </a:p>
          <a:p>
            <a:pPr lvl="0"/>
            <a:r>
              <a:rPr lang="fr-FR" sz="1700" i="1" dirty="0" smtClean="0">
                <a:latin typeface="Arial" pitchFamily="34" charset="0"/>
                <a:cs typeface="Arial" pitchFamily="34" charset="0"/>
              </a:rPr>
              <a:t>de </a:t>
            </a:r>
            <a:r>
              <a:rPr lang="fr-FR" sz="1700" b="1" i="1" dirty="0" smtClean="0">
                <a:latin typeface="Arial" pitchFamily="34" charset="0"/>
                <a:cs typeface="Arial" pitchFamily="34" charset="0"/>
              </a:rPr>
              <a:t>l'épaisseur</a:t>
            </a:r>
            <a:r>
              <a:rPr lang="fr-FR" sz="1700" i="1" dirty="0" smtClean="0">
                <a:latin typeface="Arial" pitchFamily="34" charset="0"/>
                <a:cs typeface="Arial" pitchFamily="34" charset="0"/>
              </a:rPr>
              <a:t> des feuilles de placages qui le composent</a:t>
            </a:r>
          </a:p>
          <a:p>
            <a:r>
              <a:rPr lang="fr-FR" sz="1700" i="1" dirty="0" smtClean="0">
                <a:latin typeface="Arial" pitchFamily="34" charset="0"/>
                <a:cs typeface="Arial" pitchFamily="34" charset="0"/>
              </a:rPr>
              <a:t>Pour la construction, les essences les plus courantes sont </a:t>
            </a:r>
            <a:r>
              <a:rPr lang="fr-FR" sz="1700" b="1" i="1" dirty="0" smtClean="0">
                <a:latin typeface="Arial" pitchFamily="34" charset="0"/>
                <a:cs typeface="Arial" pitchFamily="34" charset="0"/>
              </a:rPr>
              <a:t>les résineux, l'okoumé, le peuplier, le hêtre</a:t>
            </a:r>
            <a:r>
              <a:rPr lang="fr-FR" sz="1700" i="1" dirty="0" smtClean="0">
                <a:latin typeface="Arial" pitchFamily="34" charset="0"/>
                <a:cs typeface="Arial" pitchFamily="34" charset="0"/>
              </a:rPr>
              <a:t> mais on utilise aussi le </a:t>
            </a:r>
            <a:r>
              <a:rPr lang="fr-FR" sz="1700" i="1" dirty="0" err="1" smtClean="0">
                <a:latin typeface="Arial" pitchFamily="34" charset="0"/>
                <a:cs typeface="Arial" pitchFamily="34" charset="0"/>
              </a:rPr>
              <a:t>moabi</a:t>
            </a:r>
            <a:r>
              <a:rPr lang="fr-FR" sz="1700" i="1" dirty="0" smtClean="0">
                <a:latin typeface="Arial" pitchFamily="34" charset="0"/>
                <a:cs typeface="Arial" pitchFamily="34" charset="0"/>
              </a:rPr>
              <a:t>, le sipo, le teck…</a:t>
            </a:r>
          </a:p>
          <a:p>
            <a:r>
              <a:rPr lang="fr-FR" sz="1700" i="1" dirty="0" smtClean="0">
                <a:latin typeface="Arial" pitchFamily="34" charset="0"/>
                <a:cs typeface="Arial" pitchFamily="34" charset="0"/>
              </a:rPr>
              <a:t>Pour l'ébénisterie (essences fines) le choix est vaste : </a:t>
            </a:r>
            <a:r>
              <a:rPr lang="fr-FR" sz="1700" b="1" i="1" dirty="0" smtClean="0">
                <a:latin typeface="Arial" pitchFamily="34" charset="0"/>
                <a:cs typeface="Arial" pitchFamily="34" charset="0"/>
              </a:rPr>
              <a:t>châtaignier, chêne, noyer, hêtre, merisier, poirier, bouleau, charme, bois précieux</a:t>
            </a:r>
            <a:r>
              <a:rPr lang="fr-FR" sz="1700" i="1" dirty="0" smtClean="0">
                <a:latin typeface="Arial" pitchFamily="34" charset="0"/>
                <a:cs typeface="Arial" pitchFamily="34" charset="0"/>
              </a:rPr>
              <a:t>…</a:t>
            </a:r>
          </a:p>
          <a:p>
            <a:pPr lvl="0"/>
            <a:r>
              <a:rPr lang="fr-FR" sz="1700" b="1" i="1" dirty="0" smtClean="0">
                <a:latin typeface="Arial" pitchFamily="34" charset="0"/>
                <a:cs typeface="Arial" pitchFamily="34" charset="0"/>
              </a:rPr>
              <a:t>Les formats</a:t>
            </a:r>
            <a:r>
              <a:rPr lang="fr-FR" sz="1700" i="1" dirty="0" smtClean="0">
                <a:latin typeface="Arial" pitchFamily="34" charset="0"/>
                <a:cs typeface="Arial" pitchFamily="34" charset="0"/>
              </a:rPr>
              <a:t> les plus courants sont 250 x 122 (ou 125) cm et 310 x 153 cm.</a:t>
            </a:r>
          </a:p>
          <a:p>
            <a:pPr lvl="0"/>
            <a:r>
              <a:rPr lang="fr-FR" sz="1700" b="1" i="1" dirty="0" smtClean="0">
                <a:latin typeface="Arial" pitchFamily="34" charset="0"/>
                <a:cs typeface="Arial" pitchFamily="34" charset="0"/>
              </a:rPr>
              <a:t>Les épaisseurs</a:t>
            </a:r>
            <a:r>
              <a:rPr lang="fr-FR" sz="1700" i="1" dirty="0" smtClean="0">
                <a:latin typeface="Arial" pitchFamily="34" charset="0"/>
                <a:cs typeface="Arial" pitchFamily="34" charset="0"/>
              </a:rPr>
              <a:t> varient de 3 à 40 mm.</a:t>
            </a:r>
          </a:p>
          <a:p>
            <a:pPr algn="just"/>
            <a:endParaRPr lang="fr-FR" sz="1700" i="1" dirty="0">
              <a:latin typeface="Arial" pitchFamily="34" charset="0"/>
              <a:cs typeface="Arial" pitchFamily="34" charset="0"/>
            </a:endParaRPr>
          </a:p>
        </p:txBody>
      </p:sp>
      <p:sp>
        <p:nvSpPr>
          <p:cNvPr id="5" name="ZoneTexte 4"/>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1268760"/>
            <a:ext cx="8363272" cy="4572000"/>
          </a:xfrm>
        </p:spPr>
        <p:txBody>
          <a:bodyPr>
            <a:noAutofit/>
          </a:bodyPr>
          <a:lstStyle/>
          <a:p>
            <a:pPr algn="just"/>
            <a:r>
              <a:rPr lang="fr-FR" sz="1800" i="1" dirty="0" smtClean="0">
                <a:latin typeface="Arial" pitchFamily="34" charset="0"/>
                <a:cs typeface="Arial" pitchFamily="34" charset="0"/>
              </a:rPr>
              <a:t>Stabilité, légèreté et résistance</a:t>
            </a:r>
          </a:p>
          <a:p>
            <a:pPr algn="just"/>
            <a:r>
              <a:rPr lang="fr-FR" sz="1800" i="1" dirty="0" smtClean="0">
                <a:latin typeface="Arial" pitchFamily="34" charset="0"/>
                <a:cs typeface="Arial" pitchFamily="34" charset="0"/>
              </a:rPr>
              <a:t>Les plis croisés confèrent au contreplaqué </a:t>
            </a:r>
            <a:r>
              <a:rPr lang="fr-FR" sz="1800" b="1" i="1" dirty="0" smtClean="0">
                <a:latin typeface="Arial" pitchFamily="34" charset="0"/>
                <a:cs typeface="Arial" pitchFamily="34" charset="0"/>
              </a:rPr>
              <a:t>une stabilité dimensionnelle</a:t>
            </a:r>
            <a:r>
              <a:rPr lang="fr-FR" sz="1800" i="1" dirty="0" smtClean="0">
                <a:latin typeface="Arial" pitchFamily="34" charset="0"/>
                <a:cs typeface="Arial" pitchFamily="34" charset="0"/>
              </a:rPr>
              <a:t> et </a:t>
            </a:r>
            <a:r>
              <a:rPr lang="fr-FR" sz="1800" b="1" i="1" dirty="0" smtClean="0">
                <a:latin typeface="Arial" pitchFamily="34" charset="0"/>
                <a:cs typeface="Arial" pitchFamily="34" charset="0"/>
              </a:rPr>
              <a:t>une grande résistance</a:t>
            </a:r>
            <a:r>
              <a:rPr lang="fr-FR" sz="1800" i="1" dirty="0" smtClean="0">
                <a:latin typeface="Arial" pitchFamily="34" charset="0"/>
                <a:cs typeface="Arial" pitchFamily="34" charset="0"/>
              </a:rPr>
              <a:t>. Ses propriétés mécaniques sont les mêmes dans toutes les directions. C'est un matériau léger et facile à travailler.</a:t>
            </a:r>
          </a:p>
          <a:p>
            <a:pPr algn="just"/>
            <a:r>
              <a:rPr lang="fr-FR" sz="1800" i="1" dirty="0" smtClean="0">
                <a:latin typeface="Arial" pitchFamily="34" charset="0"/>
                <a:cs typeface="Arial" pitchFamily="34" charset="0"/>
              </a:rPr>
              <a:t>Les qualités recherchées vont dicter le choix des différentes essences et des colles utilisées :</a:t>
            </a:r>
          </a:p>
          <a:p>
            <a:pPr lvl="0" algn="just"/>
            <a:r>
              <a:rPr lang="fr-FR" sz="1800" b="1" i="1" dirty="0" smtClean="0">
                <a:latin typeface="Arial" pitchFamily="34" charset="0"/>
                <a:cs typeface="Arial" pitchFamily="34" charset="0"/>
              </a:rPr>
              <a:t>Grande résistance mécanique</a:t>
            </a:r>
            <a:r>
              <a:rPr lang="fr-FR" sz="1800" i="1" dirty="0" smtClean="0">
                <a:latin typeface="Arial" pitchFamily="34" charset="0"/>
                <a:cs typeface="Arial" pitchFamily="34" charset="0"/>
              </a:rPr>
              <a:t> : usage en structure, construction, panneaux de façade, emballage, carrosserie, coffrage à béton…</a:t>
            </a:r>
          </a:p>
          <a:p>
            <a:pPr lvl="0" algn="just"/>
            <a:r>
              <a:rPr lang="fr-FR" sz="1800" b="1" i="1" dirty="0" smtClean="0">
                <a:latin typeface="Arial" pitchFamily="34" charset="0"/>
                <a:cs typeface="Arial" pitchFamily="34" charset="0"/>
              </a:rPr>
              <a:t>Grande souplesse</a:t>
            </a:r>
            <a:r>
              <a:rPr lang="fr-FR" sz="1800" i="1" dirty="0" smtClean="0">
                <a:latin typeface="Arial" pitchFamily="34" charset="0"/>
                <a:cs typeface="Arial" pitchFamily="34" charset="0"/>
              </a:rPr>
              <a:t> : mobilier cintré, moulage, modelage, découpe au laser…</a:t>
            </a:r>
          </a:p>
          <a:p>
            <a:pPr lvl="0" algn="just"/>
            <a:r>
              <a:rPr lang="fr-FR" sz="1800" b="1" i="1" dirty="0" smtClean="0">
                <a:latin typeface="Arial" pitchFamily="34" charset="0"/>
                <a:cs typeface="Arial" pitchFamily="34" charset="0"/>
              </a:rPr>
              <a:t>Bel aspect</a:t>
            </a:r>
            <a:r>
              <a:rPr lang="fr-FR" sz="1800" i="1" dirty="0" smtClean="0">
                <a:latin typeface="Arial" pitchFamily="34" charset="0"/>
                <a:cs typeface="Arial" pitchFamily="34" charset="0"/>
              </a:rPr>
              <a:t> : ébénisterie ou décoration (placage noble, panneaux décoratifs aspect lambris)</a:t>
            </a:r>
          </a:p>
          <a:p>
            <a:pPr lvl="0" algn="just"/>
            <a:r>
              <a:rPr lang="fr-FR" sz="1800" b="1" i="1" dirty="0" smtClean="0">
                <a:latin typeface="Arial" pitchFamily="34" charset="0"/>
                <a:cs typeface="Arial" pitchFamily="34" charset="0"/>
              </a:rPr>
              <a:t>Résistance à l'eau</a:t>
            </a:r>
            <a:r>
              <a:rPr lang="fr-FR" sz="1800" i="1" dirty="0" smtClean="0">
                <a:latin typeface="Arial" pitchFamily="34" charset="0"/>
                <a:cs typeface="Arial" pitchFamily="34" charset="0"/>
              </a:rPr>
              <a:t> : contreplaqué marine (construction navale, salle de bain…)</a:t>
            </a:r>
          </a:p>
          <a:p>
            <a:pPr lvl="0" algn="just"/>
            <a:r>
              <a:rPr lang="fr-FR" sz="1800" b="1" i="1" dirty="0" smtClean="0">
                <a:latin typeface="Arial" pitchFamily="34" charset="0"/>
                <a:cs typeface="Arial" pitchFamily="34" charset="0"/>
              </a:rPr>
              <a:t>Résistance au feu</a:t>
            </a:r>
            <a:r>
              <a:rPr lang="fr-FR" sz="1800" i="1" dirty="0" smtClean="0">
                <a:latin typeface="Arial" pitchFamily="34" charset="0"/>
                <a:cs typeface="Arial" pitchFamily="34" charset="0"/>
              </a:rPr>
              <a:t> : traitement ignifuge</a:t>
            </a:r>
          </a:p>
          <a:p>
            <a:pPr lvl="0" algn="just"/>
            <a:r>
              <a:rPr lang="fr-FR" sz="1800" b="1" i="1" dirty="0" smtClean="0">
                <a:latin typeface="Arial" pitchFamily="34" charset="0"/>
                <a:cs typeface="Arial" pitchFamily="34" charset="0"/>
              </a:rPr>
              <a:t>Grande légèreté</a:t>
            </a:r>
            <a:r>
              <a:rPr lang="fr-FR" sz="1800" i="1" dirty="0" smtClean="0">
                <a:latin typeface="Arial" pitchFamily="34" charset="0"/>
                <a:cs typeface="Arial" pitchFamily="34" charset="0"/>
              </a:rPr>
              <a:t> : contreplaqué aviation, ULM, modélisme, instruments </a:t>
            </a:r>
            <a:r>
              <a:rPr lang="fr-FR" sz="1800" dirty="0" smtClean="0">
                <a:latin typeface="Arial" pitchFamily="34" charset="0"/>
                <a:cs typeface="Arial" pitchFamily="34" charset="0"/>
              </a:rPr>
              <a:t>de musique…</a:t>
            </a:r>
          </a:p>
          <a:p>
            <a:pPr algn="just"/>
            <a:endParaRPr lang="fr-FR" sz="1800" dirty="0">
              <a:latin typeface="Arial" pitchFamily="34" charset="0"/>
              <a:cs typeface="Arial" pitchFamily="34" charset="0"/>
            </a:endParaRPr>
          </a:p>
        </p:txBody>
      </p:sp>
      <p:sp>
        <p:nvSpPr>
          <p:cNvPr id="4" name="Titre 1"/>
          <p:cNvSpPr>
            <a:spLocks noGrp="1"/>
          </p:cNvSpPr>
          <p:nvPr>
            <p:ph type="title"/>
          </p:nvPr>
        </p:nvSpPr>
        <p:spPr>
          <a:xfrm>
            <a:off x="611560" y="404664"/>
            <a:ext cx="7772400" cy="914400"/>
          </a:xfrm>
        </p:spPr>
        <p:txBody>
          <a:bodyPr/>
          <a:lstStyle/>
          <a:p>
            <a:r>
              <a:rPr lang="fr-FR" sz="2400" b="1" i="1" u="sng" cap="all" dirty="0" smtClean="0">
                <a:solidFill>
                  <a:schemeClr val="accent2">
                    <a:lumMod val="60000"/>
                    <a:lumOff val="40000"/>
                  </a:schemeClr>
                </a:solidFill>
                <a:latin typeface="Arial" pitchFamily="34" charset="0"/>
                <a:cs typeface="Arial" pitchFamily="34" charset="0"/>
              </a:rPr>
              <a:t>Le contreplaqué : </a:t>
            </a:r>
            <a:r>
              <a:rPr lang="fr-FR" sz="2400" b="1" i="1" u="sng" dirty="0" smtClean="0">
                <a:solidFill>
                  <a:schemeClr val="accent2">
                    <a:lumMod val="60000"/>
                    <a:lumOff val="40000"/>
                  </a:schemeClr>
                </a:solidFill>
                <a:latin typeface="Arial" pitchFamily="34" charset="0"/>
                <a:cs typeface="Arial" pitchFamily="34" charset="0"/>
              </a:rPr>
              <a:t/>
            </a:r>
            <a:br>
              <a:rPr lang="fr-FR" sz="2400" b="1" i="1" u="sng" dirty="0" smtClean="0">
                <a:solidFill>
                  <a:schemeClr val="accent2">
                    <a:lumMod val="60000"/>
                    <a:lumOff val="40000"/>
                  </a:schemeClr>
                </a:solidFill>
                <a:latin typeface="Arial" pitchFamily="34" charset="0"/>
                <a:cs typeface="Arial" pitchFamily="34" charset="0"/>
              </a:rPr>
            </a:br>
            <a:endParaRPr lang="fr-FR" sz="2400" b="1" i="1" u="sng" dirty="0">
              <a:solidFill>
                <a:schemeClr val="accent2">
                  <a:lumMod val="60000"/>
                  <a:lumOff val="40000"/>
                </a:schemeClr>
              </a:solidFill>
              <a:latin typeface="Arial" pitchFamily="34" charset="0"/>
              <a:cs typeface="Arial" pitchFamily="34" charset="0"/>
            </a:endParaRPr>
          </a:p>
        </p:txBody>
      </p:sp>
      <p:sp>
        <p:nvSpPr>
          <p:cNvPr id="5" name="ZoneTexte 4"/>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1146448"/>
            <a:ext cx="7772400" cy="914400"/>
          </a:xfrm>
        </p:spPr>
        <p:txBody>
          <a:bodyPr/>
          <a:lstStyle/>
          <a:p>
            <a:r>
              <a:rPr lang="fr-FR" sz="2800" i="1" dirty="0" smtClean="0">
                <a:latin typeface="Arial" pitchFamily="34" charset="0"/>
                <a:cs typeface="Arial" pitchFamily="34" charset="0"/>
              </a:rPr>
              <a:t>La relève du bois massif</a:t>
            </a:r>
            <a:br>
              <a:rPr lang="fr-FR" sz="2800" i="1" dirty="0" smtClean="0">
                <a:latin typeface="Arial" pitchFamily="34" charset="0"/>
                <a:cs typeface="Arial" pitchFamily="34" charset="0"/>
              </a:rPr>
            </a:br>
            <a:endParaRPr lang="fr-FR" sz="2800" i="1" dirty="0">
              <a:latin typeface="Arial" pitchFamily="34" charset="0"/>
              <a:cs typeface="Arial" pitchFamily="34" charset="0"/>
            </a:endParaRPr>
          </a:p>
        </p:txBody>
      </p:sp>
      <p:sp>
        <p:nvSpPr>
          <p:cNvPr id="3" name="Espace réservé du contenu 2"/>
          <p:cNvSpPr>
            <a:spLocks noGrp="1"/>
          </p:cNvSpPr>
          <p:nvPr>
            <p:ph idx="1"/>
          </p:nvPr>
        </p:nvSpPr>
        <p:spPr>
          <a:xfrm>
            <a:off x="914400" y="2313384"/>
            <a:ext cx="7772400" cy="3995936"/>
          </a:xfrm>
        </p:spPr>
        <p:txBody>
          <a:bodyPr>
            <a:normAutofit/>
          </a:bodyPr>
          <a:lstStyle/>
          <a:p>
            <a:pPr algn="just"/>
            <a:r>
              <a:rPr lang="fr-FR" sz="2000" i="1" dirty="0" smtClean="0">
                <a:latin typeface="Arial" pitchFamily="34" charset="0"/>
                <a:cs typeface="Arial" pitchFamily="34" charset="0"/>
              </a:rPr>
              <a:t>La maison bois moderne se bâtit de moins en moins avec des </a:t>
            </a:r>
            <a:r>
              <a:rPr lang="fr-FR" sz="2000" b="1" i="1" dirty="0" smtClean="0">
                <a:latin typeface="Arial" pitchFamily="34" charset="0"/>
                <a:cs typeface="Arial" pitchFamily="34" charset="0"/>
              </a:rPr>
              <a:t>bois massifs de fortes sections.</a:t>
            </a:r>
            <a:r>
              <a:rPr lang="fr-FR" sz="2000" i="1" dirty="0" smtClean="0">
                <a:latin typeface="Arial" pitchFamily="34" charset="0"/>
                <a:cs typeface="Arial" pitchFamily="34" charset="0"/>
              </a:rPr>
              <a:t> En effet, obtenir des éléments de structure </a:t>
            </a:r>
            <a:r>
              <a:rPr lang="fr-FR" sz="2000" b="1" i="1" dirty="0" smtClean="0">
                <a:latin typeface="Arial" pitchFamily="34" charset="0"/>
                <a:cs typeface="Arial" pitchFamily="34" charset="0"/>
              </a:rPr>
              <a:t>secs, calibrés et exempts de défauts en grandes sections</a:t>
            </a:r>
            <a:r>
              <a:rPr lang="fr-FR" sz="2000" i="1" dirty="0" smtClean="0">
                <a:latin typeface="Arial" pitchFamily="34" charset="0"/>
                <a:cs typeface="Arial" pitchFamily="34" charset="0"/>
              </a:rPr>
              <a:t>, avec du bois massif est difficile techniquement et revient cher.</a:t>
            </a:r>
          </a:p>
          <a:p>
            <a:pPr algn="just"/>
            <a:r>
              <a:rPr lang="fr-FR" sz="2000" i="1" dirty="0" smtClean="0">
                <a:latin typeface="Arial" pitchFamily="34" charset="0"/>
                <a:cs typeface="Arial" pitchFamily="34" charset="0"/>
              </a:rPr>
              <a:t>C'est pourquoi la plupart des constructeurs font désormais appel aux </a:t>
            </a:r>
            <a:r>
              <a:rPr lang="fr-FR" sz="2000" b="1" i="1" dirty="0" smtClean="0">
                <a:latin typeface="Arial" pitchFamily="34" charset="0"/>
                <a:cs typeface="Arial" pitchFamily="34" charset="0"/>
              </a:rPr>
              <a:t>bois structuraux de dernière génération, massifs ou dérivés :</a:t>
            </a:r>
            <a:r>
              <a:rPr lang="fr-FR" sz="2000" i="1" dirty="0" smtClean="0">
                <a:latin typeface="Arial" pitchFamily="34" charset="0"/>
                <a:cs typeface="Arial" pitchFamily="34" charset="0"/>
              </a:rPr>
              <a:t> leurs caractéristiques sont </a:t>
            </a:r>
            <a:r>
              <a:rPr lang="fr-FR" sz="2000" b="1" i="1" dirty="0" smtClean="0">
                <a:latin typeface="Arial" pitchFamily="34" charset="0"/>
                <a:cs typeface="Arial" pitchFamily="34" charset="0"/>
              </a:rPr>
              <a:t>constantes et garanties</a:t>
            </a:r>
            <a:r>
              <a:rPr lang="fr-FR" sz="2000" i="1" dirty="0" smtClean="0">
                <a:latin typeface="Arial" pitchFamily="34" charset="0"/>
                <a:cs typeface="Arial" pitchFamily="34" charset="0"/>
              </a:rPr>
              <a:t> (notamment au niveau des essences, des dimensions, de la résistance mécanique et des traitements de préservation) et ils offrent des performances techniques souvent très supérieures à celles du bois massif.</a:t>
            </a:r>
          </a:p>
        </p:txBody>
      </p:sp>
      <p:sp>
        <p:nvSpPr>
          <p:cNvPr id="4" name="ZoneTexte 3"/>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1218456"/>
            <a:ext cx="7772400" cy="914400"/>
          </a:xfrm>
        </p:spPr>
        <p:txBody>
          <a:bodyPr/>
          <a:lstStyle/>
          <a:p>
            <a:r>
              <a:rPr lang="fr-FR" sz="2400" i="1" u="sng" dirty="0" smtClean="0">
                <a:latin typeface="Arial" pitchFamily="34" charset="0"/>
                <a:cs typeface="Arial" pitchFamily="34" charset="0"/>
              </a:rPr>
              <a:t>Des produits variés et performants:</a:t>
            </a:r>
            <a:br>
              <a:rPr lang="fr-FR" sz="2400" i="1" u="sng" dirty="0" smtClean="0">
                <a:latin typeface="Arial" pitchFamily="34" charset="0"/>
                <a:cs typeface="Arial" pitchFamily="34" charset="0"/>
              </a:rPr>
            </a:br>
            <a:r>
              <a:rPr lang="fr-FR" sz="2400" i="1" dirty="0" smtClean="0">
                <a:latin typeface="Arial" pitchFamily="34" charset="0"/>
                <a:cs typeface="Arial" pitchFamily="34" charset="0"/>
              </a:rPr>
              <a:t>	</a:t>
            </a:r>
            <a:r>
              <a:rPr lang="fr-FR" sz="2200" i="1" u="sng" dirty="0" smtClean="0">
                <a:solidFill>
                  <a:schemeClr val="accent3">
                    <a:lumMod val="60000"/>
                    <a:lumOff val="40000"/>
                  </a:schemeClr>
                </a:solidFill>
                <a:latin typeface="Arial" pitchFamily="34" charset="0"/>
                <a:cs typeface="Arial" pitchFamily="34" charset="0"/>
              </a:rPr>
              <a:t>les structures:</a:t>
            </a:r>
            <a:r>
              <a:rPr lang="fr-FR" sz="2400" i="1" u="sng" dirty="0" smtClean="0">
                <a:latin typeface="Arial" pitchFamily="34" charset="0"/>
                <a:cs typeface="Arial" pitchFamily="34" charset="0"/>
              </a:rPr>
              <a:t/>
            </a:r>
            <a:br>
              <a:rPr lang="fr-FR" sz="2400" i="1" u="sng" dirty="0" smtClean="0">
                <a:latin typeface="Arial" pitchFamily="34" charset="0"/>
                <a:cs typeface="Arial" pitchFamily="34" charset="0"/>
              </a:rPr>
            </a:br>
            <a:endParaRPr lang="fr-FR" sz="2400" i="1" u="sng" dirty="0">
              <a:latin typeface="Arial" pitchFamily="34" charset="0"/>
              <a:cs typeface="Arial" pitchFamily="34" charset="0"/>
            </a:endParaRPr>
          </a:p>
        </p:txBody>
      </p:sp>
      <p:sp>
        <p:nvSpPr>
          <p:cNvPr id="3" name="Espace réservé du contenu 2"/>
          <p:cNvSpPr>
            <a:spLocks noGrp="1"/>
          </p:cNvSpPr>
          <p:nvPr>
            <p:ph idx="1"/>
          </p:nvPr>
        </p:nvSpPr>
        <p:spPr>
          <a:xfrm>
            <a:off x="914400" y="2025352"/>
            <a:ext cx="7772400" cy="4572000"/>
          </a:xfrm>
        </p:spPr>
        <p:txBody>
          <a:bodyPr>
            <a:normAutofit lnSpcReduction="10000"/>
          </a:bodyPr>
          <a:lstStyle/>
          <a:p>
            <a:pPr algn="just">
              <a:buNone/>
            </a:pPr>
            <a:r>
              <a:rPr lang="fr-FR" i="1" dirty="0" smtClean="0"/>
              <a:t>            </a:t>
            </a:r>
            <a:r>
              <a:rPr lang="fr-FR" sz="2000" i="1" dirty="0" smtClean="0">
                <a:latin typeface="Arial" pitchFamily="34" charset="0"/>
                <a:cs typeface="Arial" pitchFamily="34" charset="0"/>
              </a:rPr>
              <a:t>Les </a:t>
            </a:r>
            <a:r>
              <a:rPr lang="fr-FR" sz="2000" b="1" i="1" dirty="0" smtClean="0">
                <a:latin typeface="Arial" pitchFamily="34" charset="0"/>
                <a:cs typeface="Arial" pitchFamily="34" charset="0"/>
              </a:rPr>
              <a:t>bois structuraux de dernière génération</a:t>
            </a:r>
            <a:r>
              <a:rPr lang="fr-FR" sz="2000" i="1" dirty="0" smtClean="0">
                <a:latin typeface="Arial" pitchFamily="34" charset="0"/>
                <a:cs typeface="Arial" pitchFamily="34" charset="0"/>
              </a:rPr>
              <a:t> sont nombreux et les procédés de fabrication variés. Industriels français et étrangers rivalisent en effet pour </a:t>
            </a:r>
            <a:r>
              <a:rPr lang="fr-FR" sz="2000" b="1" i="1" dirty="0" smtClean="0">
                <a:latin typeface="Arial" pitchFamily="34" charset="0"/>
                <a:cs typeface="Arial" pitchFamily="34" charset="0"/>
              </a:rPr>
              <a:t>améliorer constamment les performances des bois</a:t>
            </a:r>
            <a:r>
              <a:rPr lang="fr-FR" sz="2000" i="1" dirty="0" smtClean="0">
                <a:latin typeface="Arial" pitchFamily="34" charset="0"/>
                <a:cs typeface="Arial" pitchFamily="34" charset="0"/>
              </a:rPr>
              <a:t>, que ce soit au niveau de la </a:t>
            </a:r>
            <a:r>
              <a:rPr lang="fr-FR" sz="2000" b="1" i="1" dirty="0" smtClean="0">
                <a:latin typeface="Arial" pitchFamily="34" charset="0"/>
                <a:cs typeface="Arial" pitchFamily="34" charset="0"/>
              </a:rPr>
              <a:t>résistance, de la portée comme du nombre de sections</a:t>
            </a:r>
            <a:r>
              <a:rPr lang="fr-FR" sz="2000" i="1" dirty="0" smtClean="0">
                <a:latin typeface="Arial" pitchFamily="34" charset="0"/>
                <a:cs typeface="Arial" pitchFamily="34" charset="0"/>
              </a:rPr>
              <a:t>.</a:t>
            </a:r>
          </a:p>
          <a:p>
            <a:pPr algn="just">
              <a:buNone/>
            </a:pPr>
            <a:endParaRPr lang="fr-FR" sz="2000" i="1" dirty="0" smtClean="0">
              <a:latin typeface="Arial" pitchFamily="34" charset="0"/>
              <a:cs typeface="Arial" pitchFamily="34" charset="0"/>
            </a:endParaRPr>
          </a:p>
          <a:p>
            <a:pPr algn="just">
              <a:buNone/>
            </a:pPr>
            <a:r>
              <a:rPr lang="fr-FR" sz="2000" i="1" dirty="0" smtClean="0">
                <a:latin typeface="Arial" pitchFamily="34" charset="0"/>
                <a:cs typeface="Arial" pitchFamily="34" charset="0"/>
              </a:rPr>
              <a:t>               On retient 5 types de produit phares :</a:t>
            </a:r>
          </a:p>
          <a:p>
            <a:pPr algn="just"/>
            <a:r>
              <a:rPr lang="fr-FR" sz="2000" i="1" dirty="0" smtClean="0">
                <a:latin typeface="Arial" pitchFamily="34" charset="0"/>
                <a:cs typeface="Arial" pitchFamily="34" charset="0"/>
              </a:rPr>
              <a:t>Le lamellé collé</a:t>
            </a:r>
          </a:p>
          <a:p>
            <a:pPr lvl="0" algn="just"/>
            <a:r>
              <a:rPr lang="fr-FR" sz="2000" i="1" dirty="0" smtClean="0">
                <a:latin typeface="Arial" pitchFamily="34" charset="0"/>
                <a:cs typeface="Arial" pitchFamily="34" charset="0"/>
              </a:rPr>
              <a:t>le </a:t>
            </a:r>
            <a:r>
              <a:rPr lang="fr-FR" sz="2000" b="1" i="1" dirty="0" smtClean="0">
                <a:latin typeface="Arial" pitchFamily="34" charset="0"/>
                <a:cs typeface="Arial" pitchFamily="34" charset="0"/>
              </a:rPr>
              <a:t>lamibois</a:t>
            </a:r>
            <a:endParaRPr lang="fr-FR" sz="2000" i="1" dirty="0" smtClean="0">
              <a:latin typeface="Arial" pitchFamily="34" charset="0"/>
              <a:cs typeface="Arial" pitchFamily="34" charset="0"/>
            </a:endParaRPr>
          </a:p>
          <a:p>
            <a:pPr lvl="0" algn="just"/>
            <a:r>
              <a:rPr lang="fr-FR" sz="2000" i="1" dirty="0" smtClean="0">
                <a:latin typeface="Arial" pitchFamily="34" charset="0"/>
                <a:cs typeface="Arial" pitchFamily="34" charset="0"/>
              </a:rPr>
              <a:t>le </a:t>
            </a:r>
            <a:r>
              <a:rPr lang="fr-FR" sz="2000" b="1" i="1" dirty="0" smtClean="0">
                <a:latin typeface="Arial" pitchFamily="34" charset="0"/>
                <a:cs typeface="Arial" pitchFamily="34" charset="0"/>
              </a:rPr>
              <a:t>panneau contrecollé croisé</a:t>
            </a:r>
            <a:endParaRPr lang="fr-FR" sz="2000" i="1" dirty="0" smtClean="0">
              <a:latin typeface="Arial" pitchFamily="34" charset="0"/>
              <a:cs typeface="Arial" pitchFamily="34" charset="0"/>
            </a:endParaRPr>
          </a:p>
          <a:p>
            <a:pPr lvl="0" algn="just"/>
            <a:r>
              <a:rPr lang="fr-FR" sz="2000" i="1" dirty="0" smtClean="0">
                <a:latin typeface="Arial" pitchFamily="34" charset="0"/>
                <a:cs typeface="Arial" pitchFamily="34" charset="0"/>
              </a:rPr>
              <a:t>le </a:t>
            </a:r>
            <a:r>
              <a:rPr lang="fr-FR" sz="2000" b="1" i="1" dirty="0" smtClean="0">
                <a:latin typeface="Arial" pitchFamily="34" charset="0"/>
                <a:cs typeface="Arial" pitchFamily="34" charset="0"/>
              </a:rPr>
              <a:t>caisson plancher creux</a:t>
            </a:r>
            <a:endParaRPr lang="fr-FR" sz="2000" i="1" dirty="0" smtClean="0">
              <a:latin typeface="Arial" pitchFamily="34" charset="0"/>
              <a:cs typeface="Arial" pitchFamily="34" charset="0"/>
            </a:endParaRPr>
          </a:p>
          <a:p>
            <a:pPr lvl="0" algn="just"/>
            <a:r>
              <a:rPr lang="fr-FR" sz="2000" i="1" dirty="0" smtClean="0">
                <a:latin typeface="Arial" pitchFamily="34" charset="0"/>
                <a:cs typeface="Arial" pitchFamily="34" charset="0"/>
              </a:rPr>
              <a:t>Les </a:t>
            </a:r>
            <a:r>
              <a:rPr lang="fr-FR" sz="2000" b="1" i="1" dirty="0" smtClean="0">
                <a:latin typeface="Arial" pitchFamily="34" charset="0"/>
                <a:cs typeface="Arial" pitchFamily="34" charset="0"/>
              </a:rPr>
              <a:t>éléments murs-plancher en bois tourillonné</a:t>
            </a:r>
            <a:endParaRPr lang="fr-FR" sz="2000" i="1" dirty="0" smtClean="0">
              <a:latin typeface="Arial" pitchFamily="34" charset="0"/>
              <a:cs typeface="Arial" pitchFamily="34" charset="0"/>
            </a:endParaRPr>
          </a:p>
          <a:p>
            <a:pPr algn="just"/>
            <a:endParaRPr lang="fr-FR" sz="2400" i="1" dirty="0">
              <a:latin typeface="Arial" pitchFamily="34" charset="0"/>
              <a:cs typeface="Arial" pitchFamily="34" charset="0"/>
            </a:endParaRPr>
          </a:p>
        </p:txBody>
      </p:sp>
      <p:sp>
        <p:nvSpPr>
          <p:cNvPr id="4" name="ZoneTexte 3"/>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Autofit/>
          </a:bodyPr>
          <a:lstStyle/>
          <a:p>
            <a:r>
              <a:rPr lang="fr-FR" sz="1800" i="1" dirty="0" smtClean="0">
                <a:latin typeface="Arial" pitchFamily="34" charset="0"/>
                <a:cs typeface="Arial" pitchFamily="34" charset="0"/>
              </a:rPr>
              <a:t>Ce mode de fabrication fait du lamellé-collé un matériau : </a:t>
            </a:r>
          </a:p>
          <a:p>
            <a:pPr>
              <a:buNone/>
            </a:pPr>
            <a:r>
              <a:rPr lang="fr-FR" sz="1800" i="1" dirty="0" smtClean="0">
                <a:latin typeface="Arial" pitchFamily="34" charset="0"/>
                <a:cs typeface="Arial" pitchFamily="34" charset="0"/>
              </a:rPr>
              <a:t>Aux caractéristiques constantes et garanties :</a:t>
            </a:r>
          </a:p>
          <a:p>
            <a:pPr lvl="0"/>
            <a:r>
              <a:rPr lang="fr-FR" sz="1800" i="1" dirty="0" smtClean="0">
                <a:latin typeface="Arial" pitchFamily="34" charset="0"/>
                <a:cs typeface="Arial" pitchFamily="34" charset="0"/>
              </a:rPr>
              <a:t>séchage maîtrisé,</a:t>
            </a:r>
          </a:p>
          <a:p>
            <a:pPr lvl="0"/>
            <a:r>
              <a:rPr lang="fr-FR" sz="1800" i="1" dirty="0" smtClean="0">
                <a:latin typeface="Arial" pitchFamily="34" charset="0"/>
                <a:cs typeface="Arial" pitchFamily="34" charset="0"/>
              </a:rPr>
              <a:t>stabilité dimensionnelle,</a:t>
            </a:r>
          </a:p>
          <a:p>
            <a:pPr lvl="0"/>
            <a:r>
              <a:rPr lang="fr-FR" sz="1800" i="1" dirty="0" smtClean="0">
                <a:latin typeface="Arial" pitchFamily="34" charset="0"/>
                <a:cs typeface="Arial" pitchFamily="34" charset="0"/>
              </a:rPr>
              <a:t>dimensionnement précis et (en théorie !) infini,</a:t>
            </a:r>
          </a:p>
          <a:p>
            <a:pPr lvl="0"/>
            <a:r>
              <a:rPr lang="fr-FR" sz="1800" i="1" dirty="0" smtClean="0">
                <a:latin typeface="Arial" pitchFamily="34" charset="0"/>
                <a:cs typeface="Arial" pitchFamily="34" charset="0"/>
              </a:rPr>
              <a:t>association possible (acier, béton, LVL…),</a:t>
            </a:r>
          </a:p>
          <a:p>
            <a:pPr lvl="0"/>
            <a:r>
              <a:rPr lang="fr-FR" sz="1800" i="1" dirty="0" smtClean="0">
                <a:latin typeface="Arial" pitchFamily="34" charset="0"/>
                <a:cs typeface="Arial" pitchFamily="34" charset="0"/>
              </a:rPr>
              <a:t>esthétique des formes (poteaux ronds, charpentes cintrées...).</a:t>
            </a:r>
          </a:p>
          <a:p>
            <a:pPr>
              <a:buNone/>
            </a:pPr>
            <a:r>
              <a:rPr lang="fr-FR" sz="1800" i="1" dirty="0" smtClean="0">
                <a:latin typeface="Arial" pitchFamily="34" charset="0"/>
                <a:cs typeface="Arial" pitchFamily="34" charset="0"/>
              </a:rPr>
              <a:t>D'une très grande résistance :</a:t>
            </a:r>
          </a:p>
          <a:p>
            <a:pPr lvl="0"/>
            <a:r>
              <a:rPr lang="fr-FR" sz="1800" i="1" dirty="0" smtClean="0">
                <a:latin typeface="Arial" pitchFamily="34" charset="0"/>
                <a:cs typeface="Arial" pitchFamily="34" charset="0"/>
              </a:rPr>
              <a:t>mécanique (flexion, compression, torsion),</a:t>
            </a:r>
          </a:p>
          <a:p>
            <a:pPr lvl="0"/>
            <a:r>
              <a:rPr lang="fr-FR" sz="1800" i="1" dirty="0" smtClean="0">
                <a:latin typeface="Arial" pitchFamily="34" charset="0"/>
                <a:cs typeface="Arial" pitchFamily="34" charset="0"/>
              </a:rPr>
              <a:t>au feu et à la chaleur (faible conductivité thermique et maintien des caractéristiques jusqu'à 100 C° avec une colle appropriée)</a:t>
            </a:r>
          </a:p>
          <a:p>
            <a:pPr lvl="0"/>
            <a:r>
              <a:rPr lang="fr-FR" sz="1800" i="1" dirty="0" smtClean="0">
                <a:latin typeface="Arial" pitchFamily="34" charset="0"/>
                <a:cs typeface="Arial" pitchFamily="34" charset="0"/>
              </a:rPr>
              <a:t>aux ambiances agressives notamment aux produits chimiques stockés (potasse, soufre, chlorure de sodium, acide sulfurique...).</a:t>
            </a:r>
          </a:p>
          <a:p>
            <a:endParaRPr lang="fr-FR" sz="1800" i="1" dirty="0">
              <a:latin typeface="Arial" pitchFamily="34" charset="0"/>
              <a:cs typeface="Arial" pitchFamily="34" charset="0"/>
            </a:endParaRPr>
          </a:p>
        </p:txBody>
      </p:sp>
      <p:sp>
        <p:nvSpPr>
          <p:cNvPr id="4" name="Titre 1"/>
          <p:cNvSpPr txBox="1">
            <a:spLocks/>
          </p:cNvSpPr>
          <p:nvPr/>
        </p:nvSpPr>
        <p:spPr>
          <a:xfrm>
            <a:off x="899592" y="908720"/>
            <a:ext cx="7772400" cy="914400"/>
          </a:xfrm>
          <a:prstGeom prst="rect">
            <a:avLst/>
          </a:prstGeom>
        </p:spPr>
        <p:txBody>
          <a:bodyPr vert="horz" anchor="t">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000" b="0" i="0" u="none" strike="noStrike" kern="1200" cap="all" spc="-100" normalizeH="0" baseline="0" noProof="0" smtClean="0">
                <a:ln>
                  <a:noFill/>
                </a:ln>
                <a:solidFill>
                  <a:schemeClr val="accent2">
                    <a:lumMod val="40000"/>
                    <a:lumOff val="60000"/>
                  </a:schemeClr>
                </a:solidFill>
                <a:effectLst/>
                <a:uLnTx/>
                <a:uFillTx/>
                <a:latin typeface="Arial" pitchFamily="34" charset="0"/>
                <a:ea typeface="+mj-ea"/>
                <a:cs typeface="Arial" pitchFamily="34" charset="0"/>
              </a:rPr>
              <a:t>Le bois lamellé-collé : esthétique et performant</a:t>
            </a:r>
            <a:r>
              <a:rPr kumimoji="0" lang="fr-FR" sz="2000" b="0" i="0" u="none" strike="noStrike" kern="1200" cap="none" spc="-100" normalizeH="0" baseline="0" noProof="0" smtClean="0">
                <a:ln>
                  <a:noFill/>
                </a:ln>
                <a:solidFill>
                  <a:schemeClr val="accent2">
                    <a:lumMod val="40000"/>
                    <a:lumOff val="60000"/>
                  </a:schemeClr>
                </a:solidFill>
                <a:effectLst/>
                <a:uLnTx/>
                <a:uFillTx/>
                <a:latin typeface="Arial" pitchFamily="34" charset="0"/>
                <a:ea typeface="+mj-ea"/>
                <a:cs typeface="Arial" pitchFamily="34" charset="0"/>
              </a:rPr>
              <a:t/>
            </a:r>
            <a:br>
              <a:rPr kumimoji="0" lang="fr-FR" sz="2000" b="0" i="0" u="none" strike="noStrike" kern="1200" cap="none" spc="-100" normalizeH="0" baseline="0" noProof="0" smtClean="0">
                <a:ln>
                  <a:noFill/>
                </a:ln>
                <a:solidFill>
                  <a:schemeClr val="accent2">
                    <a:lumMod val="40000"/>
                    <a:lumOff val="60000"/>
                  </a:schemeClr>
                </a:solidFill>
                <a:effectLst/>
                <a:uLnTx/>
                <a:uFillTx/>
                <a:latin typeface="Arial" pitchFamily="34" charset="0"/>
                <a:ea typeface="+mj-ea"/>
                <a:cs typeface="Arial" pitchFamily="34" charset="0"/>
              </a:rPr>
            </a:br>
            <a:endParaRPr kumimoji="0" lang="fr-FR" sz="2000" b="0" i="0" u="none" strike="noStrike" kern="1200" cap="none" spc="-100" normalizeH="0" baseline="0" noProof="0" dirty="0">
              <a:ln>
                <a:noFill/>
              </a:ln>
              <a:solidFill>
                <a:schemeClr val="accent2">
                  <a:lumMod val="40000"/>
                  <a:lumOff val="60000"/>
                </a:schemeClr>
              </a:solidFill>
              <a:effectLst/>
              <a:uLnTx/>
              <a:uFillTx/>
              <a:latin typeface="Arial" pitchFamily="34" charset="0"/>
              <a:ea typeface="+mj-ea"/>
              <a:cs typeface="Arial" pitchFamily="34" charset="0"/>
            </a:endParaRPr>
          </a:p>
        </p:txBody>
      </p:sp>
      <p:sp>
        <p:nvSpPr>
          <p:cNvPr id="5" name="ZoneTexte 4"/>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9592" y="908720"/>
            <a:ext cx="7772400" cy="914400"/>
          </a:xfrm>
        </p:spPr>
        <p:txBody>
          <a:bodyPr/>
          <a:lstStyle/>
          <a:p>
            <a:r>
              <a:rPr lang="fr-FR" sz="2000" i="1" cap="all" dirty="0" smtClean="0">
                <a:solidFill>
                  <a:schemeClr val="accent2">
                    <a:lumMod val="40000"/>
                    <a:lumOff val="60000"/>
                  </a:schemeClr>
                </a:solidFill>
                <a:latin typeface="Arial" pitchFamily="34" charset="0"/>
                <a:cs typeface="Arial" pitchFamily="34" charset="0"/>
              </a:rPr>
              <a:t>Le bois lamellé-collé : esthétique et performant</a:t>
            </a:r>
            <a:r>
              <a:rPr lang="fr-FR" sz="2000" i="1" dirty="0" smtClean="0">
                <a:solidFill>
                  <a:schemeClr val="accent2">
                    <a:lumMod val="40000"/>
                    <a:lumOff val="60000"/>
                  </a:schemeClr>
                </a:solidFill>
                <a:latin typeface="Arial" pitchFamily="34" charset="0"/>
                <a:cs typeface="Arial" pitchFamily="34" charset="0"/>
              </a:rPr>
              <a:t/>
            </a:r>
            <a:br>
              <a:rPr lang="fr-FR" sz="2000" i="1" dirty="0" smtClean="0">
                <a:solidFill>
                  <a:schemeClr val="accent2">
                    <a:lumMod val="40000"/>
                    <a:lumOff val="60000"/>
                  </a:schemeClr>
                </a:solidFill>
                <a:latin typeface="Arial" pitchFamily="34" charset="0"/>
                <a:cs typeface="Arial" pitchFamily="34" charset="0"/>
              </a:rPr>
            </a:br>
            <a:endParaRPr lang="fr-FR" sz="2000" i="1" dirty="0">
              <a:solidFill>
                <a:schemeClr val="accent2">
                  <a:lumMod val="40000"/>
                  <a:lumOff val="60000"/>
                </a:schemeClr>
              </a:solidFill>
              <a:latin typeface="Arial" pitchFamily="34" charset="0"/>
              <a:cs typeface="Arial" pitchFamily="34" charset="0"/>
            </a:endParaRPr>
          </a:p>
        </p:txBody>
      </p:sp>
      <p:sp>
        <p:nvSpPr>
          <p:cNvPr id="3" name="Espace réservé du contenu 2"/>
          <p:cNvSpPr>
            <a:spLocks noGrp="1"/>
          </p:cNvSpPr>
          <p:nvPr>
            <p:ph idx="1"/>
          </p:nvPr>
        </p:nvSpPr>
        <p:spPr>
          <a:xfrm>
            <a:off x="611560" y="1556792"/>
            <a:ext cx="4608512" cy="4572000"/>
          </a:xfrm>
        </p:spPr>
        <p:txBody>
          <a:bodyPr>
            <a:noAutofit/>
          </a:bodyPr>
          <a:lstStyle/>
          <a:p>
            <a:pPr algn="just"/>
            <a:r>
              <a:rPr lang="fr-FR" sz="1800" i="1" dirty="0" smtClean="0">
                <a:latin typeface="Arial" pitchFamily="34" charset="0"/>
                <a:cs typeface="Arial" pitchFamily="34" charset="0"/>
              </a:rPr>
              <a:t>Telle un mille-feuille géant, le lamellé-collé associe </a:t>
            </a:r>
            <a:r>
              <a:rPr lang="fr-FR" sz="1800" b="1" i="1" dirty="0" smtClean="0">
                <a:latin typeface="Arial" pitchFamily="34" charset="0"/>
                <a:cs typeface="Arial" pitchFamily="34" charset="0"/>
              </a:rPr>
              <a:t>par collage à plat et à fils parallèles plusieurs lamelles de bois massifs</a:t>
            </a:r>
            <a:r>
              <a:rPr lang="fr-FR" sz="1800" i="1" dirty="0" smtClean="0">
                <a:latin typeface="Arial" pitchFamily="34" charset="0"/>
                <a:cs typeface="Arial" pitchFamily="34" charset="0"/>
              </a:rPr>
              <a:t> (3,5 - 4,5 cm d'épaisseur). </a:t>
            </a:r>
          </a:p>
          <a:p>
            <a:r>
              <a:rPr lang="fr-FR" sz="1800" i="1" dirty="0" smtClean="0">
                <a:latin typeface="Arial" pitchFamily="34" charset="0"/>
                <a:cs typeface="Arial" pitchFamily="34" charset="0"/>
              </a:rPr>
              <a:t>Le lamellé-collé est </a:t>
            </a:r>
            <a:r>
              <a:rPr lang="fr-FR" sz="1800" b="1" i="1" dirty="0" smtClean="0">
                <a:latin typeface="Arial" pitchFamily="34" charset="0"/>
                <a:cs typeface="Arial" pitchFamily="34" charset="0"/>
              </a:rPr>
              <a:t>stable</a:t>
            </a:r>
            <a:r>
              <a:rPr lang="fr-FR" sz="1800" i="1" dirty="0" smtClean="0">
                <a:latin typeface="Arial" pitchFamily="34" charset="0"/>
                <a:cs typeface="Arial" pitchFamily="34" charset="0"/>
              </a:rPr>
              <a:t> et sans fentes. Il offre un bon rapport caractéristiques mécaniques / masse volumique, entraînant des économies sur les fondations, et se prête aux </a:t>
            </a:r>
            <a:r>
              <a:rPr lang="fr-FR" sz="1800" b="1" i="1" dirty="0" smtClean="0">
                <a:latin typeface="Arial" pitchFamily="34" charset="0"/>
                <a:cs typeface="Arial" pitchFamily="34" charset="0"/>
              </a:rPr>
              <a:t>formes architecturales complexes</a:t>
            </a:r>
            <a:r>
              <a:rPr lang="fr-FR" sz="1800" i="1" dirty="0" smtClean="0">
                <a:latin typeface="Arial" pitchFamily="34" charset="0"/>
                <a:cs typeface="Arial" pitchFamily="34" charset="0"/>
              </a:rPr>
              <a:t> (arcs curvilignes, portiques…).</a:t>
            </a:r>
          </a:p>
          <a:p>
            <a:r>
              <a:rPr lang="fr-FR" sz="1800" i="1" dirty="0" smtClean="0">
                <a:latin typeface="Arial" pitchFamily="34" charset="0"/>
                <a:cs typeface="Arial" pitchFamily="34" charset="0"/>
              </a:rPr>
              <a:t>Enfin, il permet des portées exceptionnelles (105 m pour le Palais des Expositions d'Avignon, 130 m pour le Stade de Poitiers).</a:t>
            </a:r>
          </a:p>
          <a:p>
            <a:pPr algn="just"/>
            <a:endParaRPr lang="fr-FR" sz="1800" i="1" dirty="0">
              <a:latin typeface="Arial" pitchFamily="34" charset="0"/>
              <a:cs typeface="Arial" pitchFamily="34" charset="0"/>
            </a:endParaRPr>
          </a:p>
        </p:txBody>
      </p:sp>
      <p:pic>
        <p:nvPicPr>
          <p:cNvPr id="4" name="Image 3" descr="Pont en lamellé-collé"/>
          <p:cNvPicPr/>
          <p:nvPr/>
        </p:nvPicPr>
        <p:blipFill>
          <a:blip r:embed="rId2" cstate="print"/>
          <a:srcRect/>
          <a:stretch>
            <a:fillRect/>
          </a:stretch>
        </p:blipFill>
        <p:spPr bwMode="auto">
          <a:xfrm>
            <a:off x="5410998" y="1700808"/>
            <a:ext cx="3553490" cy="3288912"/>
          </a:xfrm>
          <a:prstGeom prst="rect">
            <a:avLst/>
          </a:prstGeom>
          <a:noFill/>
          <a:ln w="9525">
            <a:noFill/>
            <a:miter lim="800000"/>
            <a:headEnd/>
            <a:tailEnd/>
          </a:ln>
        </p:spPr>
      </p:pic>
      <p:sp>
        <p:nvSpPr>
          <p:cNvPr id="5" name="ZoneTexte 4"/>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r>
              <a:rPr lang="fr-FR" sz="2000" b="1" i="1" dirty="0" smtClean="0">
                <a:latin typeface="Arial" pitchFamily="34" charset="0"/>
                <a:cs typeface="Arial" pitchFamily="34" charset="0"/>
              </a:rPr>
              <a:t>Les 10 étapes de fabrication du lamellé-collé</a:t>
            </a:r>
          </a:p>
          <a:p>
            <a:pPr lvl="0">
              <a:buNone/>
            </a:pPr>
            <a:r>
              <a:rPr lang="fr-FR" sz="2000" i="1" dirty="0" smtClean="0">
                <a:latin typeface="Arial" pitchFamily="34" charset="0"/>
                <a:cs typeface="Arial" pitchFamily="34" charset="0"/>
              </a:rPr>
              <a:t>1. Réception et tri des bois</a:t>
            </a:r>
          </a:p>
          <a:p>
            <a:pPr lvl="0">
              <a:buNone/>
            </a:pPr>
            <a:r>
              <a:rPr lang="fr-FR" sz="2000" i="1" dirty="0" smtClean="0">
                <a:latin typeface="Arial" pitchFamily="34" charset="0"/>
                <a:cs typeface="Arial" pitchFamily="34" charset="0"/>
              </a:rPr>
              <a:t>2. Séchage et stabilisation</a:t>
            </a:r>
          </a:p>
          <a:p>
            <a:pPr lvl="0">
              <a:buNone/>
            </a:pPr>
            <a:r>
              <a:rPr lang="fr-FR" sz="2000" i="1" dirty="0" smtClean="0">
                <a:latin typeface="Arial" pitchFamily="34" charset="0"/>
                <a:cs typeface="Arial" pitchFamily="34" charset="0"/>
              </a:rPr>
              <a:t>3. Purge des lamelles (flashes, gerces, </a:t>
            </a:r>
            <a:r>
              <a:rPr lang="fr-FR" sz="2000" i="1" dirty="0" err="1" smtClean="0">
                <a:latin typeface="Arial" pitchFamily="34" charset="0"/>
                <a:cs typeface="Arial" pitchFamily="34" charset="0"/>
              </a:rPr>
              <a:t>noeuds</a:t>
            </a:r>
            <a:r>
              <a:rPr lang="fr-FR" sz="2000" i="1" dirty="0" smtClean="0">
                <a:latin typeface="Arial" pitchFamily="34" charset="0"/>
                <a:cs typeface="Arial" pitchFamily="34" charset="0"/>
              </a:rPr>
              <a:t>)</a:t>
            </a:r>
          </a:p>
          <a:p>
            <a:pPr lvl="0">
              <a:buNone/>
            </a:pPr>
            <a:r>
              <a:rPr lang="fr-FR" sz="2000" i="1" dirty="0" smtClean="0">
                <a:latin typeface="Arial" pitchFamily="34" charset="0"/>
                <a:cs typeface="Arial" pitchFamily="34" charset="0"/>
              </a:rPr>
              <a:t>4. Calibrage</a:t>
            </a:r>
          </a:p>
          <a:p>
            <a:pPr lvl="0">
              <a:buNone/>
            </a:pPr>
            <a:r>
              <a:rPr lang="fr-FR" sz="2000" i="1" dirty="0" smtClean="0">
                <a:latin typeface="Arial" pitchFamily="34" charset="0"/>
                <a:cs typeface="Arial" pitchFamily="34" charset="0"/>
              </a:rPr>
              <a:t>5. Aboutage et mise en longueur</a:t>
            </a:r>
          </a:p>
          <a:p>
            <a:pPr lvl="0">
              <a:buNone/>
            </a:pPr>
            <a:r>
              <a:rPr lang="fr-FR" sz="2000" i="1" dirty="0" smtClean="0">
                <a:latin typeface="Arial" pitchFamily="34" charset="0"/>
                <a:cs typeface="Arial" pitchFamily="34" charset="0"/>
              </a:rPr>
              <a:t>6. Encollage</a:t>
            </a:r>
          </a:p>
          <a:p>
            <a:pPr lvl="0">
              <a:buNone/>
            </a:pPr>
            <a:r>
              <a:rPr lang="fr-FR" sz="2000" i="1" dirty="0" smtClean="0">
                <a:latin typeface="Arial" pitchFamily="34" charset="0"/>
                <a:cs typeface="Arial" pitchFamily="34" charset="0"/>
              </a:rPr>
              <a:t>7. Pressage et mise en formes</a:t>
            </a:r>
          </a:p>
          <a:p>
            <a:pPr lvl="0">
              <a:buNone/>
            </a:pPr>
            <a:r>
              <a:rPr lang="fr-FR" sz="2000" i="1" dirty="0" smtClean="0">
                <a:latin typeface="Arial" pitchFamily="34" charset="0"/>
                <a:cs typeface="Arial" pitchFamily="34" charset="0"/>
              </a:rPr>
              <a:t>8. Rabotage</a:t>
            </a:r>
          </a:p>
          <a:p>
            <a:pPr lvl="0">
              <a:buNone/>
            </a:pPr>
            <a:r>
              <a:rPr lang="fr-FR" sz="2000" i="1" dirty="0" smtClean="0">
                <a:latin typeface="Arial" pitchFamily="34" charset="0"/>
                <a:cs typeface="Arial" pitchFamily="34" charset="0"/>
              </a:rPr>
              <a:t>9. Taille</a:t>
            </a:r>
          </a:p>
          <a:p>
            <a:pPr lvl="0">
              <a:buNone/>
            </a:pPr>
            <a:r>
              <a:rPr lang="fr-FR" sz="2000" i="1" dirty="0" smtClean="0">
                <a:latin typeface="Arial" pitchFamily="34" charset="0"/>
                <a:cs typeface="Arial" pitchFamily="34" charset="0"/>
              </a:rPr>
              <a:t>10. Finition et préservation</a:t>
            </a:r>
          </a:p>
          <a:p>
            <a:endParaRPr lang="fr-FR" sz="2000" i="1" dirty="0">
              <a:latin typeface="Arial" pitchFamily="34" charset="0"/>
              <a:cs typeface="Arial" pitchFamily="34" charset="0"/>
            </a:endParaRPr>
          </a:p>
        </p:txBody>
      </p:sp>
      <p:sp>
        <p:nvSpPr>
          <p:cNvPr id="4" name="Titre 1"/>
          <p:cNvSpPr txBox="1">
            <a:spLocks/>
          </p:cNvSpPr>
          <p:nvPr/>
        </p:nvSpPr>
        <p:spPr>
          <a:xfrm>
            <a:off x="899592" y="908720"/>
            <a:ext cx="7772400" cy="914400"/>
          </a:xfrm>
          <a:prstGeom prst="rect">
            <a:avLst/>
          </a:prstGeom>
        </p:spPr>
        <p:txBody>
          <a:bodyPr vert="horz" anchor="t">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000" b="0" i="0" u="none" strike="noStrike" kern="1200" cap="all" spc="-100" normalizeH="0" baseline="0" noProof="0" smtClean="0">
                <a:ln>
                  <a:noFill/>
                </a:ln>
                <a:solidFill>
                  <a:schemeClr val="accent2">
                    <a:lumMod val="40000"/>
                    <a:lumOff val="60000"/>
                  </a:schemeClr>
                </a:solidFill>
                <a:effectLst/>
                <a:uLnTx/>
                <a:uFillTx/>
                <a:latin typeface="Arial" pitchFamily="34" charset="0"/>
                <a:ea typeface="+mj-ea"/>
                <a:cs typeface="Arial" pitchFamily="34" charset="0"/>
              </a:rPr>
              <a:t>Le bois lamellé-collé : esthétique et performant</a:t>
            </a:r>
            <a:r>
              <a:rPr kumimoji="0" lang="fr-FR" sz="2000" b="0" i="0" u="none" strike="noStrike" kern="1200" cap="none" spc="-100" normalizeH="0" baseline="0" noProof="0" smtClean="0">
                <a:ln>
                  <a:noFill/>
                </a:ln>
                <a:solidFill>
                  <a:schemeClr val="accent2">
                    <a:lumMod val="40000"/>
                    <a:lumOff val="60000"/>
                  </a:schemeClr>
                </a:solidFill>
                <a:effectLst/>
                <a:uLnTx/>
                <a:uFillTx/>
                <a:latin typeface="Arial" pitchFamily="34" charset="0"/>
                <a:ea typeface="+mj-ea"/>
                <a:cs typeface="Arial" pitchFamily="34" charset="0"/>
              </a:rPr>
              <a:t/>
            </a:r>
            <a:br>
              <a:rPr kumimoji="0" lang="fr-FR" sz="2000" b="0" i="0" u="none" strike="noStrike" kern="1200" cap="none" spc="-100" normalizeH="0" baseline="0" noProof="0" smtClean="0">
                <a:ln>
                  <a:noFill/>
                </a:ln>
                <a:solidFill>
                  <a:schemeClr val="accent2">
                    <a:lumMod val="40000"/>
                    <a:lumOff val="60000"/>
                  </a:schemeClr>
                </a:solidFill>
                <a:effectLst/>
                <a:uLnTx/>
                <a:uFillTx/>
                <a:latin typeface="Arial" pitchFamily="34" charset="0"/>
                <a:ea typeface="+mj-ea"/>
                <a:cs typeface="Arial" pitchFamily="34" charset="0"/>
              </a:rPr>
            </a:br>
            <a:endParaRPr kumimoji="0" lang="fr-FR" sz="2000" b="0" i="0" u="none" strike="noStrike" kern="1200" cap="none" spc="-100" normalizeH="0" baseline="0" noProof="0" dirty="0">
              <a:ln>
                <a:noFill/>
              </a:ln>
              <a:solidFill>
                <a:schemeClr val="accent2">
                  <a:lumMod val="40000"/>
                  <a:lumOff val="60000"/>
                </a:schemeClr>
              </a:solidFill>
              <a:effectLst/>
              <a:uLnTx/>
              <a:uFillTx/>
              <a:latin typeface="Arial" pitchFamily="34" charset="0"/>
              <a:ea typeface="+mj-ea"/>
              <a:cs typeface="Arial" pitchFamily="34" charset="0"/>
            </a:endParaRPr>
          </a:p>
        </p:txBody>
      </p:sp>
      <p:sp>
        <p:nvSpPr>
          <p:cNvPr id="5" name="ZoneTexte 4"/>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476672"/>
            <a:ext cx="7772400" cy="914400"/>
          </a:xfrm>
        </p:spPr>
        <p:txBody>
          <a:bodyPr/>
          <a:lstStyle/>
          <a:p>
            <a:r>
              <a:rPr lang="fr-FR" sz="2400" b="1" i="1" u="sng" dirty="0" smtClean="0">
                <a:solidFill>
                  <a:schemeClr val="accent2">
                    <a:lumMod val="40000"/>
                    <a:lumOff val="60000"/>
                  </a:schemeClr>
                </a:solidFill>
                <a:latin typeface="Arial" pitchFamily="34" charset="0"/>
                <a:cs typeface="Arial" pitchFamily="34" charset="0"/>
              </a:rPr>
              <a:t>Le lamibois</a:t>
            </a:r>
            <a:br>
              <a:rPr lang="fr-FR" sz="2400" b="1" i="1" u="sng" dirty="0" smtClean="0">
                <a:solidFill>
                  <a:schemeClr val="accent2">
                    <a:lumMod val="40000"/>
                    <a:lumOff val="60000"/>
                  </a:schemeClr>
                </a:solidFill>
                <a:latin typeface="Arial" pitchFamily="34" charset="0"/>
                <a:cs typeface="Arial" pitchFamily="34" charset="0"/>
              </a:rPr>
            </a:br>
            <a:endParaRPr lang="fr-FR" sz="2400" b="1" i="1" u="sng" dirty="0">
              <a:solidFill>
                <a:schemeClr val="accent2">
                  <a:lumMod val="40000"/>
                  <a:lumOff val="60000"/>
                </a:schemeClr>
              </a:solidFill>
              <a:latin typeface="Arial" pitchFamily="34" charset="0"/>
              <a:cs typeface="Arial" pitchFamily="34" charset="0"/>
            </a:endParaRPr>
          </a:p>
        </p:txBody>
      </p:sp>
      <p:sp>
        <p:nvSpPr>
          <p:cNvPr id="3" name="Espace réservé du contenu 2"/>
          <p:cNvSpPr>
            <a:spLocks noGrp="1"/>
          </p:cNvSpPr>
          <p:nvPr>
            <p:ph idx="1"/>
          </p:nvPr>
        </p:nvSpPr>
        <p:spPr>
          <a:xfrm>
            <a:off x="266328" y="1124744"/>
            <a:ext cx="5025752" cy="4572000"/>
          </a:xfrm>
        </p:spPr>
        <p:txBody>
          <a:bodyPr>
            <a:noAutofit/>
          </a:bodyPr>
          <a:lstStyle/>
          <a:p>
            <a:pPr algn="just"/>
            <a:r>
              <a:rPr lang="fr-FR" sz="1800" i="1" dirty="0" smtClean="0">
                <a:latin typeface="Arial" pitchFamily="34" charset="0"/>
                <a:cs typeface="Arial" pitchFamily="34" charset="0"/>
              </a:rPr>
              <a:t>Le lamibois offre de remarquables qualités structurelles, comme le démontre cette sous-toiture. (Photo : Finforest-</a:t>
            </a:r>
            <a:r>
              <a:rPr lang="fr-FR" sz="1800" i="1" dirty="0" err="1" smtClean="0">
                <a:latin typeface="Arial" pitchFamily="34" charset="0"/>
                <a:cs typeface="Arial" pitchFamily="34" charset="0"/>
              </a:rPr>
              <a:t>Merk</a:t>
            </a:r>
            <a:r>
              <a:rPr lang="fr-FR" sz="1800" i="1" dirty="0" smtClean="0">
                <a:latin typeface="Arial" pitchFamily="34" charset="0"/>
                <a:cs typeface="Arial" pitchFamily="34" charset="0"/>
              </a:rPr>
              <a:t>)</a:t>
            </a:r>
          </a:p>
          <a:p>
            <a:pPr algn="just"/>
            <a:r>
              <a:rPr lang="fr-FR" sz="1800" i="1" dirty="0" smtClean="0">
                <a:latin typeface="Arial" pitchFamily="34" charset="0"/>
                <a:cs typeface="Arial" pitchFamily="34" charset="0"/>
              </a:rPr>
              <a:t>Sa </a:t>
            </a:r>
            <a:r>
              <a:rPr lang="fr-FR" sz="1800" b="1" i="1" dirty="0" smtClean="0">
                <a:latin typeface="Arial" pitchFamily="34" charset="0"/>
                <a:cs typeface="Arial" pitchFamily="34" charset="0"/>
              </a:rPr>
              <a:t>polyvalence</a:t>
            </a:r>
            <a:r>
              <a:rPr lang="fr-FR" sz="1800" i="1" dirty="0" smtClean="0">
                <a:latin typeface="Arial" pitchFamily="34" charset="0"/>
                <a:cs typeface="Arial" pitchFamily="34" charset="0"/>
              </a:rPr>
              <a:t>, couplée à ses </a:t>
            </a:r>
            <a:r>
              <a:rPr lang="fr-FR" sz="1800" b="1" i="1" dirty="0" smtClean="0">
                <a:latin typeface="Arial" pitchFamily="34" charset="0"/>
                <a:cs typeface="Arial" pitchFamily="34" charset="0"/>
              </a:rPr>
              <a:t>caractéristiques mécaniques très élevées</a:t>
            </a:r>
            <a:r>
              <a:rPr lang="fr-FR" sz="1800" i="1" dirty="0" smtClean="0">
                <a:latin typeface="Arial" pitchFamily="34" charset="0"/>
                <a:cs typeface="Arial" pitchFamily="34" charset="0"/>
              </a:rPr>
              <a:t> (supérieures à celle du lamellé-collé) en fait </a:t>
            </a:r>
            <a:r>
              <a:rPr lang="fr-FR" sz="1800" b="1" i="1" dirty="0" smtClean="0">
                <a:latin typeface="Arial" pitchFamily="34" charset="0"/>
                <a:cs typeface="Arial" pitchFamily="34" charset="0"/>
              </a:rPr>
              <a:t>un matériau performant</a:t>
            </a:r>
            <a:r>
              <a:rPr lang="fr-FR" sz="1800" i="1" dirty="0" smtClean="0">
                <a:latin typeface="Arial" pitchFamily="34" charset="0"/>
                <a:cs typeface="Arial" pitchFamily="34" charset="0"/>
              </a:rPr>
              <a:t> :</a:t>
            </a:r>
          </a:p>
          <a:p>
            <a:pPr lvl="0" algn="just"/>
            <a:r>
              <a:rPr lang="fr-FR" sz="1800" b="1" i="1" dirty="0" smtClean="0">
                <a:latin typeface="Arial" pitchFamily="34" charset="0"/>
                <a:cs typeface="Arial" pitchFamily="34" charset="0"/>
              </a:rPr>
              <a:t>mince et léger</a:t>
            </a:r>
            <a:r>
              <a:rPr lang="fr-FR" sz="1800" i="1" dirty="0" smtClean="0">
                <a:latin typeface="Arial" pitchFamily="34" charset="0"/>
                <a:cs typeface="Arial" pitchFamily="34" charset="0"/>
              </a:rPr>
              <a:t>,</a:t>
            </a:r>
          </a:p>
          <a:p>
            <a:pPr lvl="0" algn="just"/>
            <a:r>
              <a:rPr lang="fr-FR" sz="1800" i="1" dirty="0" smtClean="0">
                <a:latin typeface="Arial" pitchFamily="34" charset="0"/>
                <a:cs typeface="Arial" pitchFamily="34" charset="0"/>
              </a:rPr>
              <a:t>à </a:t>
            </a:r>
            <a:r>
              <a:rPr lang="fr-FR" sz="1800" b="1" i="1" dirty="0" smtClean="0">
                <a:latin typeface="Arial" pitchFamily="34" charset="0"/>
                <a:cs typeface="Arial" pitchFamily="34" charset="0"/>
              </a:rPr>
              <a:t>structure homogène</a:t>
            </a:r>
            <a:r>
              <a:rPr lang="fr-FR" sz="1800" i="1" dirty="0" smtClean="0">
                <a:latin typeface="Arial" pitchFamily="34" charset="0"/>
                <a:cs typeface="Arial" pitchFamily="34" charset="0"/>
              </a:rPr>
              <a:t>,</a:t>
            </a:r>
          </a:p>
          <a:p>
            <a:pPr lvl="0" algn="just"/>
            <a:r>
              <a:rPr lang="fr-FR" sz="1800" b="1" i="1" dirty="0" smtClean="0">
                <a:latin typeface="Arial" pitchFamily="34" charset="0"/>
                <a:cs typeface="Arial" pitchFamily="34" charset="0"/>
              </a:rPr>
              <a:t>résistant et stable</a:t>
            </a:r>
            <a:r>
              <a:rPr lang="fr-FR" sz="1800" i="1" dirty="0" smtClean="0">
                <a:latin typeface="Arial" pitchFamily="34" charset="0"/>
                <a:cs typeface="Arial" pitchFamily="34" charset="0"/>
              </a:rPr>
              <a:t> (2 fois plus qu'un bois massif ),</a:t>
            </a:r>
          </a:p>
          <a:p>
            <a:pPr lvl="0" algn="just"/>
            <a:r>
              <a:rPr lang="fr-FR" sz="1800" b="1" i="1" dirty="0" smtClean="0">
                <a:latin typeface="Arial" pitchFamily="34" charset="0"/>
                <a:cs typeface="Arial" pitchFamily="34" charset="0"/>
              </a:rPr>
              <a:t>compatible avec divers traitements</a:t>
            </a:r>
            <a:r>
              <a:rPr lang="fr-FR" sz="1800" i="1" dirty="0" smtClean="0">
                <a:latin typeface="Arial" pitchFamily="34" charset="0"/>
                <a:cs typeface="Arial" pitchFamily="34" charset="0"/>
              </a:rPr>
              <a:t> (autoclave classe III et IV) et </a:t>
            </a:r>
            <a:r>
              <a:rPr lang="fr-FR" sz="1800" b="1" i="1" dirty="0" smtClean="0">
                <a:latin typeface="Arial" pitchFamily="34" charset="0"/>
                <a:cs typeface="Arial" pitchFamily="34" charset="0"/>
              </a:rPr>
              <a:t>finitions</a:t>
            </a:r>
            <a:r>
              <a:rPr lang="fr-FR" sz="1800" i="1" dirty="0" smtClean="0">
                <a:latin typeface="Arial" pitchFamily="34" charset="0"/>
                <a:cs typeface="Arial" pitchFamily="34" charset="0"/>
              </a:rPr>
              <a:t>,</a:t>
            </a:r>
          </a:p>
          <a:p>
            <a:pPr lvl="0" algn="just"/>
            <a:r>
              <a:rPr lang="fr-FR" sz="1800" b="1" i="1" dirty="0" smtClean="0">
                <a:latin typeface="Arial" pitchFamily="34" charset="0"/>
                <a:cs typeface="Arial" pitchFamily="34" charset="0"/>
              </a:rPr>
              <a:t>résistant au feu</a:t>
            </a:r>
            <a:r>
              <a:rPr lang="fr-FR" sz="1800" i="1" dirty="0" smtClean="0">
                <a:latin typeface="Arial" pitchFamily="34" charset="0"/>
                <a:cs typeface="Arial" pitchFamily="34" charset="0"/>
              </a:rPr>
              <a:t>.</a:t>
            </a:r>
          </a:p>
          <a:p>
            <a:pPr algn="just"/>
            <a:endParaRPr lang="fr-FR" sz="1800" i="1" dirty="0">
              <a:latin typeface="Arial" pitchFamily="34" charset="0"/>
              <a:cs typeface="Arial" pitchFamily="34" charset="0"/>
            </a:endParaRPr>
          </a:p>
        </p:txBody>
      </p:sp>
      <p:pic>
        <p:nvPicPr>
          <p:cNvPr id="4" name="Image 3" descr="http://www.bois.com/media/206635/400x300-materiaux-structure.jpg"/>
          <p:cNvPicPr/>
          <p:nvPr/>
        </p:nvPicPr>
        <p:blipFill>
          <a:blip r:embed="rId2" cstate="print"/>
          <a:srcRect/>
          <a:stretch>
            <a:fillRect/>
          </a:stretch>
        </p:blipFill>
        <p:spPr bwMode="auto">
          <a:xfrm>
            <a:off x="5230306" y="1556792"/>
            <a:ext cx="3806190" cy="2860040"/>
          </a:xfrm>
          <a:prstGeom prst="rect">
            <a:avLst/>
          </a:prstGeom>
          <a:noFill/>
          <a:ln w="9525">
            <a:noFill/>
            <a:miter lim="800000"/>
            <a:headEnd/>
            <a:tailEnd/>
          </a:ln>
        </p:spPr>
      </p:pic>
      <p:sp>
        <p:nvSpPr>
          <p:cNvPr id="5" name="ZoneTexte 4"/>
          <p:cNvSpPr txBox="1"/>
          <p:nvPr/>
        </p:nvSpPr>
        <p:spPr>
          <a:xfrm>
            <a:off x="611560" y="5589240"/>
            <a:ext cx="7272808" cy="1200329"/>
          </a:xfrm>
          <a:prstGeom prst="rect">
            <a:avLst/>
          </a:prstGeom>
          <a:noFill/>
        </p:spPr>
        <p:txBody>
          <a:bodyPr wrap="square" rtlCol="0">
            <a:spAutoFit/>
          </a:bodyPr>
          <a:lstStyle/>
          <a:p>
            <a:r>
              <a:rPr lang="fr-FR" dirty="0">
                <a:latin typeface="Arial" pitchFamily="34" charset="0"/>
                <a:cs typeface="Arial" pitchFamily="34" charset="0"/>
              </a:rPr>
              <a:t>Il se présente en </a:t>
            </a:r>
            <a:r>
              <a:rPr lang="fr-FR" b="1" dirty="0">
                <a:latin typeface="Arial" pitchFamily="34" charset="0"/>
                <a:cs typeface="Arial" pitchFamily="34" charset="0"/>
              </a:rPr>
              <a:t>plateaux larges</a:t>
            </a:r>
            <a:r>
              <a:rPr lang="fr-FR" dirty="0">
                <a:latin typeface="Arial" pitchFamily="34" charset="0"/>
                <a:cs typeface="Arial" pitchFamily="34" charset="0"/>
              </a:rPr>
              <a:t> (jusqu'à 2,50 m) de </a:t>
            </a:r>
            <a:r>
              <a:rPr lang="fr-FR" b="1" dirty="0">
                <a:latin typeface="Arial" pitchFamily="34" charset="0"/>
                <a:cs typeface="Arial" pitchFamily="34" charset="0"/>
              </a:rPr>
              <a:t>longueur importante</a:t>
            </a:r>
            <a:r>
              <a:rPr lang="fr-FR" dirty="0">
                <a:latin typeface="Arial" pitchFamily="34" charset="0"/>
                <a:cs typeface="Arial" pitchFamily="34" charset="0"/>
              </a:rPr>
              <a:t> (20 m !), et dans </a:t>
            </a:r>
            <a:r>
              <a:rPr lang="fr-FR" b="1" dirty="0">
                <a:latin typeface="Arial" pitchFamily="34" charset="0"/>
                <a:cs typeface="Arial" pitchFamily="34" charset="0"/>
              </a:rPr>
              <a:t>une gamme d'épaisseurs variables</a:t>
            </a:r>
            <a:r>
              <a:rPr lang="fr-FR" dirty="0">
                <a:latin typeface="Arial" pitchFamily="34" charset="0"/>
                <a:cs typeface="Arial" pitchFamily="34" charset="0"/>
              </a:rPr>
              <a:t> selon le nombre de plis.</a:t>
            </a:r>
          </a:p>
          <a:p>
            <a:endParaRPr lang="fr-FR" dirty="0"/>
          </a:p>
        </p:txBody>
      </p:sp>
      <p:sp>
        <p:nvSpPr>
          <p:cNvPr id="6" name="ZoneTexte 5"/>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400" b="1" i="1" u="sng" dirty="0" smtClean="0">
                <a:solidFill>
                  <a:schemeClr val="accent2">
                    <a:lumMod val="40000"/>
                    <a:lumOff val="60000"/>
                  </a:schemeClr>
                </a:solidFill>
                <a:latin typeface="Arial" pitchFamily="34" charset="0"/>
                <a:cs typeface="Arial" pitchFamily="34" charset="0"/>
              </a:rPr>
              <a:t>Le panneau contrecollé-croisé, libre et efficace</a:t>
            </a:r>
            <a:br>
              <a:rPr lang="fr-FR" sz="2400" b="1" i="1" u="sng" dirty="0" smtClean="0">
                <a:solidFill>
                  <a:schemeClr val="accent2">
                    <a:lumMod val="40000"/>
                    <a:lumOff val="60000"/>
                  </a:schemeClr>
                </a:solidFill>
                <a:latin typeface="Arial" pitchFamily="34" charset="0"/>
                <a:cs typeface="Arial" pitchFamily="34" charset="0"/>
              </a:rPr>
            </a:br>
            <a:endParaRPr lang="fr-FR" sz="2400" b="1" i="1" u="sng" dirty="0">
              <a:solidFill>
                <a:schemeClr val="accent2">
                  <a:lumMod val="40000"/>
                  <a:lumOff val="60000"/>
                </a:schemeClr>
              </a:solidFill>
              <a:latin typeface="Arial" pitchFamily="34" charset="0"/>
              <a:cs typeface="Arial" pitchFamily="34" charset="0"/>
            </a:endParaRPr>
          </a:p>
        </p:txBody>
      </p:sp>
      <p:sp>
        <p:nvSpPr>
          <p:cNvPr id="3" name="Espace réservé du contenu 2"/>
          <p:cNvSpPr>
            <a:spLocks noGrp="1"/>
          </p:cNvSpPr>
          <p:nvPr>
            <p:ph idx="1"/>
          </p:nvPr>
        </p:nvSpPr>
        <p:spPr>
          <a:xfrm>
            <a:off x="251520" y="1484784"/>
            <a:ext cx="4089648" cy="4093712"/>
          </a:xfrm>
        </p:spPr>
        <p:txBody>
          <a:bodyPr>
            <a:normAutofit/>
          </a:bodyPr>
          <a:lstStyle/>
          <a:p>
            <a:pPr algn="just"/>
            <a:r>
              <a:rPr lang="fr-FR" sz="1800" i="1" dirty="0" smtClean="0">
                <a:latin typeface="Arial" pitchFamily="34" charset="0"/>
                <a:cs typeface="Arial" pitchFamily="34" charset="0"/>
              </a:rPr>
              <a:t>Très spectaculaire également</a:t>
            </a:r>
            <a:r>
              <a:rPr lang="fr-FR" sz="1800" b="1" i="1" dirty="0" smtClean="0">
                <a:latin typeface="Arial" pitchFamily="34" charset="0"/>
                <a:cs typeface="Arial" pitchFamily="34" charset="0"/>
              </a:rPr>
              <a:t>, le panneau contrecollé-croisé</a:t>
            </a:r>
            <a:r>
              <a:rPr lang="fr-FR" sz="1800" i="1" dirty="0" smtClean="0">
                <a:latin typeface="Arial" pitchFamily="34" charset="0"/>
                <a:cs typeface="Arial" pitchFamily="34" charset="0"/>
              </a:rPr>
              <a:t> est un concept innovant, alliant </a:t>
            </a:r>
            <a:r>
              <a:rPr lang="fr-FR" sz="1800" b="1" i="1" dirty="0" smtClean="0">
                <a:latin typeface="Arial" pitchFamily="34" charset="0"/>
                <a:cs typeface="Arial" pitchFamily="34" charset="0"/>
              </a:rPr>
              <a:t>liberté de conception</a:t>
            </a:r>
            <a:r>
              <a:rPr lang="fr-FR" sz="1800" i="1" dirty="0" smtClean="0">
                <a:latin typeface="Arial" pitchFamily="34" charset="0"/>
                <a:cs typeface="Arial" pitchFamily="34" charset="0"/>
              </a:rPr>
              <a:t> et </a:t>
            </a:r>
            <a:r>
              <a:rPr lang="fr-FR" sz="1800" b="1" i="1" dirty="0" smtClean="0">
                <a:latin typeface="Arial" pitchFamily="34" charset="0"/>
                <a:cs typeface="Arial" pitchFamily="34" charset="0"/>
              </a:rPr>
              <a:t>grande rapidité de mise en œuvre.</a:t>
            </a:r>
            <a:endParaRPr lang="fr-FR" sz="1800" i="1" dirty="0" smtClean="0">
              <a:latin typeface="Arial" pitchFamily="34" charset="0"/>
              <a:cs typeface="Arial" pitchFamily="34" charset="0"/>
            </a:endParaRPr>
          </a:p>
          <a:p>
            <a:pPr algn="just"/>
            <a:r>
              <a:rPr lang="fr-FR" sz="1800" i="1" dirty="0" smtClean="0">
                <a:latin typeface="Arial" pitchFamily="34" charset="0"/>
                <a:cs typeface="Arial" pitchFamily="34" charset="0"/>
              </a:rPr>
              <a:t>Fabriqué à partir de lames d'épicéa séchées artificiellement, calibrées et contrecollées en au moins 3 plis croisés , ce panneau permet de construire </a:t>
            </a:r>
            <a:r>
              <a:rPr lang="fr-FR" sz="1800" b="1" i="1" dirty="0" smtClean="0">
                <a:latin typeface="Arial" pitchFamily="34" charset="0"/>
                <a:cs typeface="Arial" pitchFamily="34" charset="0"/>
              </a:rPr>
              <a:t>planchers</a:t>
            </a:r>
            <a:r>
              <a:rPr lang="fr-FR" sz="1800" i="1" dirty="0" smtClean="0">
                <a:latin typeface="Arial" pitchFamily="34" charset="0"/>
                <a:cs typeface="Arial" pitchFamily="34" charset="0"/>
              </a:rPr>
              <a:t>, </a:t>
            </a:r>
            <a:r>
              <a:rPr lang="fr-FR" sz="1800" b="1" i="1" dirty="0" smtClean="0">
                <a:latin typeface="Arial" pitchFamily="34" charset="0"/>
                <a:cs typeface="Arial" pitchFamily="34" charset="0"/>
              </a:rPr>
              <a:t>murs </a:t>
            </a:r>
            <a:r>
              <a:rPr lang="fr-FR" sz="1800" i="1" dirty="0" smtClean="0">
                <a:latin typeface="Arial" pitchFamily="34" charset="0"/>
                <a:cs typeface="Arial" pitchFamily="34" charset="0"/>
              </a:rPr>
              <a:t>ou </a:t>
            </a:r>
            <a:r>
              <a:rPr lang="fr-FR" sz="1800" b="1" i="1" dirty="0" smtClean="0">
                <a:latin typeface="Arial" pitchFamily="34" charset="0"/>
                <a:cs typeface="Arial" pitchFamily="34" charset="0"/>
              </a:rPr>
              <a:t>toitures </a:t>
            </a:r>
            <a:r>
              <a:rPr lang="fr-FR" sz="1800" i="1" dirty="0" smtClean="0">
                <a:latin typeface="Arial" pitchFamily="34" charset="0"/>
                <a:cs typeface="Arial" pitchFamily="34" charset="0"/>
              </a:rPr>
              <a:t>en un temps record (</a:t>
            </a:r>
            <a:r>
              <a:rPr lang="fr-FR" sz="1800" b="1" i="1" dirty="0" smtClean="0">
                <a:latin typeface="Arial" pitchFamily="34" charset="0"/>
                <a:cs typeface="Arial" pitchFamily="34" charset="0"/>
              </a:rPr>
              <a:t>2 jours pour 150 m</a:t>
            </a:r>
            <a:r>
              <a:rPr lang="fr-FR" sz="1800" b="1" i="1" baseline="30000" dirty="0" smtClean="0">
                <a:latin typeface="Arial" pitchFamily="34" charset="0"/>
                <a:cs typeface="Arial" pitchFamily="34" charset="0"/>
              </a:rPr>
              <a:t>2</a:t>
            </a:r>
            <a:r>
              <a:rPr lang="fr-FR" sz="1800" b="1" i="1" dirty="0" smtClean="0">
                <a:latin typeface="Arial" pitchFamily="34" charset="0"/>
                <a:cs typeface="Arial" pitchFamily="34" charset="0"/>
              </a:rPr>
              <a:t> !</a:t>
            </a:r>
            <a:r>
              <a:rPr lang="fr-FR" sz="1800" i="1" dirty="0" smtClean="0">
                <a:latin typeface="Arial" pitchFamily="34" charset="0"/>
                <a:cs typeface="Arial" pitchFamily="34" charset="0"/>
              </a:rPr>
              <a:t>) et en dehors de toute contrainte modulaire ou de trame.</a:t>
            </a:r>
          </a:p>
          <a:p>
            <a:pPr algn="just"/>
            <a:endParaRPr lang="fr-FR" sz="1800" i="1" dirty="0">
              <a:latin typeface="Arial" pitchFamily="34" charset="0"/>
              <a:cs typeface="Arial" pitchFamily="34" charset="0"/>
            </a:endParaRPr>
          </a:p>
        </p:txBody>
      </p:sp>
      <p:pic>
        <p:nvPicPr>
          <p:cNvPr id="4" name="Image 3" descr="http://www.bois.com/media/206820/400x300-materiaux-struct2.jpg"/>
          <p:cNvPicPr/>
          <p:nvPr/>
        </p:nvPicPr>
        <p:blipFill>
          <a:blip r:embed="rId2" cstate="print"/>
          <a:srcRect/>
          <a:stretch>
            <a:fillRect/>
          </a:stretch>
        </p:blipFill>
        <p:spPr bwMode="auto">
          <a:xfrm>
            <a:off x="4870266" y="1700204"/>
            <a:ext cx="3806190" cy="3158212"/>
          </a:xfrm>
          <a:prstGeom prst="rect">
            <a:avLst/>
          </a:prstGeom>
          <a:noFill/>
          <a:ln w="9525">
            <a:noFill/>
            <a:miter lim="800000"/>
            <a:headEnd/>
            <a:tailEnd/>
          </a:ln>
        </p:spPr>
      </p:pic>
      <p:sp>
        <p:nvSpPr>
          <p:cNvPr id="5" name="ZoneTexte 4"/>
          <p:cNvSpPr txBox="1"/>
          <p:nvPr/>
        </p:nvSpPr>
        <p:spPr>
          <a:xfrm>
            <a:off x="539552" y="5578496"/>
            <a:ext cx="8388424" cy="923330"/>
          </a:xfrm>
          <a:prstGeom prst="rect">
            <a:avLst/>
          </a:prstGeom>
          <a:noFill/>
        </p:spPr>
        <p:txBody>
          <a:bodyPr wrap="square" rtlCol="0">
            <a:spAutoFit/>
          </a:bodyPr>
          <a:lstStyle/>
          <a:p>
            <a:r>
              <a:rPr lang="fr-FR" dirty="0">
                <a:latin typeface="Arial" pitchFamily="34" charset="0"/>
                <a:cs typeface="Arial" pitchFamily="34" charset="0"/>
              </a:rPr>
              <a:t>Le contrecollé-croisé peut être utilisé pour réaliser l'intégralité d'un bâtiment, comme cette crèche, par exemple..(Photo : Finforest-</a:t>
            </a:r>
            <a:r>
              <a:rPr lang="fr-FR" dirty="0" err="1">
                <a:latin typeface="Arial" pitchFamily="34" charset="0"/>
                <a:cs typeface="Arial" pitchFamily="34" charset="0"/>
              </a:rPr>
              <a:t>Merk</a:t>
            </a:r>
            <a:r>
              <a:rPr lang="fr-FR" dirty="0">
                <a:latin typeface="Arial" pitchFamily="34" charset="0"/>
                <a:cs typeface="Arial" pitchFamily="34" charset="0"/>
              </a:rPr>
              <a:t>)</a:t>
            </a:r>
          </a:p>
          <a:p>
            <a:endParaRPr lang="fr-FR" dirty="0">
              <a:latin typeface="Arial" pitchFamily="34" charset="0"/>
              <a:cs typeface="Arial" pitchFamily="34" charset="0"/>
            </a:endParaRPr>
          </a:p>
        </p:txBody>
      </p:sp>
      <p:sp>
        <p:nvSpPr>
          <p:cNvPr id="6" name="ZoneTexte 5"/>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714400"/>
            <a:ext cx="7772400" cy="914400"/>
          </a:xfrm>
        </p:spPr>
        <p:txBody>
          <a:bodyPr/>
          <a:lstStyle/>
          <a:p>
            <a:r>
              <a:rPr lang="fr-FR" sz="2400" b="1" i="1" u="sng" dirty="0" smtClean="0">
                <a:solidFill>
                  <a:schemeClr val="accent2">
                    <a:lumMod val="40000"/>
                    <a:lumOff val="60000"/>
                  </a:schemeClr>
                </a:solidFill>
                <a:latin typeface="Arial" pitchFamily="34" charset="0"/>
                <a:cs typeface="Arial" pitchFamily="34" charset="0"/>
              </a:rPr>
              <a:t>Le caisson-plancher creux, mince et léger</a:t>
            </a:r>
            <a:br>
              <a:rPr lang="fr-FR" sz="2400" b="1" i="1" u="sng" dirty="0" smtClean="0">
                <a:solidFill>
                  <a:schemeClr val="accent2">
                    <a:lumMod val="40000"/>
                    <a:lumOff val="60000"/>
                  </a:schemeClr>
                </a:solidFill>
                <a:latin typeface="Arial" pitchFamily="34" charset="0"/>
                <a:cs typeface="Arial" pitchFamily="34" charset="0"/>
              </a:rPr>
            </a:br>
            <a:endParaRPr lang="fr-FR" sz="2400" b="1" i="1" u="sng" dirty="0">
              <a:solidFill>
                <a:schemeClr val="accent2">
                  <a:lumMod val="40000"/>
                  <a:lumOff val="60000"/>
                </a:schemeClr>
              </a:solidFill>
              <a:latin typeface="Arial" pitchFamily="34" charset="0"/>
              <a:cs typeface="Arial" pitchFamily="34" charset="0"/>
            </a:endParaRPr>
          </a:p>
        </p:txBody>
      </p:sp>
      <p:sp>
        <p:nvSpPr>
          <p:cNvPr id="3" name="Espace réservé du contenu 2"/>
          <p:cNvSpPr>
            <a:spLocks noGrp="1"/>
          </p:cNvSpPr>
          <p:nvPr>
            <p:ph idx="1"/>
          </p:nvPr>
        </p:nvSpPr>
        <p:spPr>
          <a:xfrm>
            <a:off x="395536" y="1916832"/>
            <a:ext cx="5112568" cy="3384376"/>
          </a:xfrm>
        </p:spPr>
        <p:txBody>
          <a:bodyPr>
            <a:normAutofit/>
          </a:bodyPr>
          <a:lstStyle/>
          <a:p>
            <a:pPr algn="just"/>
            <a:r>
              <a:rPr lang="fr-FR" sz="1800" b="1" i="1" dirty="0" smtClean="0">
                <a:latin typeface="Arial" pitchFamily="34" charset="0"/>
                <a:cs typeface="Arial" pitchFamily="34" charset="0"/>
              </a:rPr>
              <a:t>Le caisson-plancher creux</a:t>
            </a:r>
            <a:r>
              <a:rPr lang="fr-FR" sz="1800" i="1" dirty="0" smtClean="0">
                <a:latin typeface="Arial" pitchFamily="34" charset="0"/>
                <a:cs typeface="Arial" pitchFamily="34" charset="0"/>
              </a:rPr>
              <a:t> est un produit semi-fini pour </a:t>
            </a:r>
            <a:r>
              <a:rPr lang="fr-FR" sz="1800" b="1" i="1" dirty="0" smtClean="0">
                <a:latin typeface="Arial" pitchFamily="34" charset="0"/>
                <a:cs typeface="Arial" pitchFamily="34" charset="0"/>
              </a:rPr>
              <a:t>planchers et toitures</a:t>
            </a:r>
            <a:r>
              <a:rPr lang="fr-FR" sz="1800" i="1" dirty="0" smtClean="0">
                <a:latin typeface="Arial" pitchFamily="34" charset="0"/>
                <a:cs typeface="Arial" pitchFamily="34" charset="0"/>
              </a:rPr>
              <a:t>. Il forme une </a:t>
            </a:r>
            <a:r>
              <a:rPr lang="fr-FR" sz="1800" b="1" i="1" dirty="0" smtClean="0">
                <a:latin typeface="Arial" pitchFamily="34" charset="0"/>
                <a:cs typeface="Arial" pitchFamily="34" charset="0"/>
              </a:rPr>
              <a:t>surface continue</a:t>
            </a:r>
            <a:r>
              <a:rPr lang="fr-FR" sz="1800" i="1" dirty="0" smtClean="0">
                <a:latin typeface="Arial" pitchFamily="34" charset="0"/>
                <a:cs typeface="Arial" pitchFamily="34" charset="0"/>
              </a:rPr>
              <a:t> remplissant des fonctions tout à la fois </a:t>
            </a:r>
            <a:r>
              <a:rPr lang="fr-FR" sz="1800" b="1" i="1" dirty="0" smtClean="0">
                <a:latin typeface="Arial" pitchFamily="34" charset="0"/>
                <a:cs typeface="Arial" pitchFamily="34" charset="0"/>
              </a:rPr>
              <a:t>porteuses, esthétiques,</a:t>
            </a:r>
            <a:r>
              <a:rPr lang="fr-FR" sz="1800" i="1" dirty="0" smtClean="0">
                <a:latin typeface="Arial" pitchFamily="34" charset="0"/>
                <a:cs typeface="Arial" pitchFamily="34" charset="0"/>
              </a:rPr>
              <a:t> d'</a:t>
            </a:r>
            <a:r>
              <a:rPr lang="fr-FR" sz="1800" b="1" i="1" dirty="0" smtClean="0">
                <a:latin typeface="Arial" pitchFamily="34" charset="0"/>
                <a:cs typeface="Arial" pitchFamily="34" charset="0"/>
              </a:rPr>
              <a:t>isolation phonique et/ou thermique</a:t>
            </a:r>
            <a:r>
              <a:rPr lang="fr-FR" sz="1800" i="1" dirty="0" smtClean="0">
                <a:latin typeface="Arial" pitchFamily="34" charset="0"/>
                <a:cs typeface="Arial" pitchFamily="34" charset="0"/>
              </a:rPr>
              <a:t> et de </a:t>
            </a:r>
            <a:r>
              <a:rPr lang="fr-FR" sz="1800" b="1" i="1" dirty="0" smtClean="0">
                <a:latin typeface="Arial" pitchFamily="34" charset="0"/>
                <a:cs typeface="Arial" pitchFamily="34" charset="0"/>
              </a:rPr>
              <a:t>protection incendie</a:t>
            </a:r>
            <a:r>
              <a:rPr lang="fr-FR" sz="1800" i="1" dirty="0" smtClean="0">
                <a:latin typeface="Arial" pitchFamily="34" charset="0"/>
                <a:cs typeface="Arial" pitchFamily="34" charset="0"/>
              </a:rPr>
              <a:t>.</a:t>
            </a:r>
          </a:p>
          <a:p>
            <a:pPr algn="just"/>
            <a:r>
              <a:rPr lang="fr-FR" sz="1800" i="1" dirty="0" smtClean="0">
                <a:latin typeface="Arial" pitchFamily="34" charset="0"/>
                <a:cs typeface="Arial" pitchFamily="34" charset="0"/>
              </a:rPr>
              <a:t>Ce produit "tout en un" mince et léger s'adresse aussi bien à la </a:t>
            </a:r>
            <a:r>
              <a:rPr lang="fr-FR" sz="1800" b="1" i="1" dirty="0" smtClean="0">
                <a:latin typeface="Arial" pitchFamily="34" charset="0"/>
                <a:cs typeface="Arial" pitchFamily="34" charset="0"/>
              </a:rPr>
              <a:t>rénovation</a:t>
            </a:r>
            <a:r>
              <a:rPr lang="fr-FR" sz="1800" i="1" dirty="0" smtClean="0">
                <a:latin typeface="Arial" pitchFamily="34" charset="0"/>
                <a:cs typeface="Arial" pitchFamily="34" charset="0"/>
              </a:rPr>
              <a:t> de bâtiments anciens qu'à la construction de </a:t>
            </a:r>
            <a:r>
              <a:rPr lang="fr-FR" sz="1800" b="1" i="1" dirty="0" smtClean="0">
                <a:latin typeface="Arial" pitchFamily="34" charset="0"/>
                <a:cs typeface="Arial" pitchFamily="34" charset="0"/>
              </a:rPr>
              <a:t>bâtiments neufs</a:t>
            </a:r>
            <a:r>
              <a:rPr lang="fr-FR" sz="1800" i="1" dirty="0" smtClean="0">
                <a:latin typeface="Arial" pitchFamily="34" charset="0"/>
                <a:cs typeface="Arial" pitchFamily="34" charset="0"/>
              </a:rPr>
              <a:t>.</a:t>
            </a:r>
          </a:p>
        </p:txBody>
      </p:sp>
      <p:pic>
        <p:nvPicPr>
          <p:cNvPr id="4098" name="Picture 2" descr="http://www.archimeo.org/wp-content/uploads/2012/09/img-caisson-plancher-creux.jpg"/>
          <p:cNvPicPr>
            <a:picLocks noChangeAspect="1" noChangeArrowheads="1"/>
          </p:cNvPicPr>
          <p:nvPr/>
        </p:nvPicPr>
        <p:blipFill>
          <a:blip r:embed="rId2" cstate="print"/>
          <a:srcRect/>
          <a:stretch>
            <a:fillRect/>
          </a:stretch>
        </p:blipFill>
        <p:spPr bwMode="auto">
          <a:xfrm>
            <a:off x="5724128" y="2132856"/>
            <a:ext cx="3201586" cy="2448272"/>
          </a:xfrm>
          <a:prstGeom prst="rect">
            <a:avLst/>
          </a:prstGeom>
          <a:noFill/>
        </p:spPr>
      </p:pic>
      <p:sp>
        <p:nvSpPr>
          <p:cNvPr id="5" name="ZoneTexte 4"/>
          <p:cNvSpPr txBox="1"/>
          <p:nvPr/>
        </p:nvSpPr>
        <p:spPr>
          <a:xfrm>
            <a:off x="827584" y="5013176"/>
            <a:ext cx="7776864" cy="1200329"/>
          </a:xfrm>
          <a:prstGeom prst="rect">
            <a:avLst/>
          </a:prstGeom>
          <a:noFill/>
        </p:spPr>
        <p:txBody>
          <a:bodyPr wrap="square" rtlCol="0">
            <a:spAutoFit/>
          </a:bodyPr>
          <a:lstStyle/>
          <a:p>
            <a:pPr algn="just"/>
            <a:r>
              <a:rPr lang="fr-FR" dirty="0" smtClean="0">
                <a:latin typeface="Arial" pitchFamily="34" charset="0"/>
                <a:cs typeface="Arial" pitchFamily="34" charset="0"/>
              </a:rPr>
              <a:t>A l'instar des produits précités, la préfabrication usine permet de réaliser de considérables économies de temps et d'argent puisque les </a:t>
            </a:r>
            <a:r>
              <a:rPr lang="fr-FR" b="1" dirty="0" smtClean="0">
                <a:latin typeface="Arial" pitchFamily="34" charset="0"/>
                <a:cs typeface="Arial" pitchFamily="34" charset="0"/>
              </a:rPr>
              <a:t>caissons peuvent être livrés sur chantier câblés, lestés et/ou isolés</a:t>
            </a:r>
            <a:r>
              <a:rPr lang="fr-FR" dirty="0" smtClean="0">
                <a:latin typeface="Arial" pitchFamily="34" charset="0"/>
                <a:cs typeface="Arial" pitchFamily="34" charset="0"/>
              </a:rPr>
              <a:t> selon la demande. </a:t>
            </a:r>
            <a:r>
              <a:rPr lang="fr-FR" b="1" dirty="0" smtClean="0">
                <a:latin typeface="Arial" pitchFamily="34" charset="0"/>
                <a:cs typeface="Arial" pitchFamily="34" charset="0"/>
              </a:rPr>
              <a:t>Coupés sur mesure</a:t>
            </a:r>
            <a:r>
              <a:rPr lang="fr-FR" dirty="0" smtClean="0">
                <a:latin typeface="Arial" pitchFamily="34" charset="0"/>
                <a:cs typeface="Arial" pitchFamily="34" charset="0"/>
              </a:rPr>
              <a:t>, ils sont également </a:t>
            </a:r>
            <a:r>
              <a:rPr lang="fr-FR" b="1" dirty="0" smtClean="0">
                <a:latin typeface="Arial" pitchFamily="34" charset="0"/>
                <a:cs typeface="Arial" pitchFamily="34" charset="0"/>
              </a:rPr>
              <a:t>livrés prêts à gruter</a:t>
            </a:r>
            <a:endParaRPr lang="fr-FR" dirty="0"/>
          </a:p>
        </p:txBody>
      </p:sp>
      <p:sp>
        <p:nvSpPr>
          <p:cNvPr id="6" name="ZoneTexte 5"/>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étro">
  <a:themeElements>
    <a:clrScheme name="Mé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é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é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136</TotalTime>
  <Words>1382</Words>
  <Application>Microsoft Office PowerPoint</Application>
  <PresentationFormat>Affichage à l'écran (4:3)</PresentationFormat>
  <Paragraphs>158</Paragraphs>
  <Slides>17</Slides>
  <Notes>0</Notes>
  <HiddenSlides>0</HiddenSlides>
  <MMClips>0</MMClips>
  <ScaleCrop>false</ScaleCrop>
  <HeadingPairs>
    <vt:vector size="4" baseType="variant">
      <vt:variant>
        <vt:lpstr>Thème</vt:lpstr>
      </vt:variant>
      <vt:variant>
        <vt:i4>1</vt:i4>
      </vt:variant>
      <vt:variant>
        <vt:lpstr>Titres des diapositives</vt:lpstr>
      </vt:variant>
      <vt:variant>
        <vt:i4>17</vt:i4>
      </vt:variant>
    </vt:vector>
  </HeadingPairs>
  <TitlesOfParts>
    <vt:vector size="18" baseType="lpstr">
      <vt:lpstr>Métro</vt:lpstr>
      <vt:lpstr>Les nouveaux matériaux de structure bois</vt:lpstr>
      <vt:lpstr>La relève du bois massif </vt:lpstr>
      <vt:lpstr>Des produits variés et performants:  les structures: </vt:lpstr>
      <vt:lpstr>Diapositive 4</vt:lpstr>
      <vt:lpstr>Le bois lamellé-collé : esthétique et performant </vt:lpstr>
      <vt:lpstr>Diapositive 6</vt:lpstr>
      <vt:lpstr>Le lamibois </vt:lpstr>
      <vt:lpstr>Le panneau contrecollé-croisé, libre et efficace </vt:lpstr>
      <vt:lpstr>Le caisson-plancher creux, mince et léger </vt:lpstr>
      <vt:lpstr>Les éléments murs-plancher en bois tourillonné, techniques et ingénieux </vt:lpstr>
      <vt:lpstr>Les éléments murs-plancher en bois tourillonné, techniques et ingénieux </vt:lpstr>
      <vt:lpstr>les cloisons et mobiliers:  Le bois moulé ou la création en liberté </vt:lpstr>
      <vt:lpstr>MDF</vt:lpstr>
      <vt:lpstr>MDF</vt:lpstr>
      <vt:lpstr>MDF</vt:lpstr>
      <vt:lpstr>Le contreplaqué :  </vt:lpstr>
      <vt:lpstr>Le contreplaqué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nouveaux matériaux de structure bois</dc:title>
  <dc:creator>amine</dc:creator>
  <cp:lastModifiedBy>condor</cp:lastModifiedBy>
  <cp:revision>27</cp:revision>
  <dcterms:created xsi:type="dcterms:W3CDTF">2013-12-04T05:19:33Z</dcterms:created>
  <dcterms:modified xsi:type="dcterms:W3CDTF">2014-01-07T22:15:10Z</dcterms:modified>
</cp:coreProperties>
</file>