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78" r:id="rId5"/>
    <p:sldId id="261" r:id="rId6"/>
    <p:sldId id="260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y2AcE3Gaj2SA9JTZ3ch+Dg==" hashData="vDXXSoifwd3j72lQZ9RjjBVE40cXFLQ0WTgUgG0bocQiQHu8IqeAfuHiTgKG8ht9Aykl8/JLtGv0XpuVKy3t+w=="/>
  <p:extLst>
    <p:ext uri="{521415D9-36F7-43E2-AB2F-B90AF26B5E84}">
      <p14:sectionLst xmlns:p14="http://schemas.microsoft.com/office/powerpoint/2010/main">
        <p14:section name="Default Section" id="{562140B0-27CD-4B64-8339-BDCE85A9B2BB}">
          <p14:sldIdLst>
            <p14:sldId id="256"/>
            <p14:sldId id="257"/>
            <p14:sldId id="258"/>
            <p14:sldId id="278"/>
            <p14:sldId id="261"/>
            <p14:sldId id="260"/>
            <p14:sldId id="262"/>
            <p14:sldId id="263"/>
            <p14:sldId id="265"/>
            <p14:sldId id="264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CCFF33"/>
    <a:srgbClr val="00B0F0"/>
    <a:srgbClr val="9966FF"/>
    <a:srgbClr val="FF0066"/>
    <a:srgbClr val="663300"/>
    <a:srgbClr val="003300"/>
    <a:srgbClr val="990099"/>
    <a:srgbClr val="FF7C80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BB6C2C1-DBFF-4C75-93A0-551CB778328A}" type="datetimeFigureOut">
              <a:rPr lang="ar-OM" smtClean="0"/>
              <a:t>25/06/1435</a:t>
            </a:fld>
            <a:endParaRPr lang="ar-O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OM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F11EF08-E390-446D-8AA3-1F0412C83EA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872874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1EF08-E390-446D-8AA3-1F0412C83EAF}" type="slidenum">
              <a:rPr lang="ar-OM" smtClean="0"/>
              <a:t>5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599284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1EF08-E390-446D-8AA3-1F0412C83EAF}" type="slidenum">
              <a:rPr lang="ar-OM" smtClean="0"/>
              <a:t>20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374721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4/25/2014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60781" y="2708920"/>
            <a:ext cx="5256584" cy="1446550"/>
          </a:xfrm>
          <a:prstGeom prst="rect">
            <a:avLst/>
          </a:prstGeom>
          <a:solidFill>
            <a:srgbClr val="FFFF99">
              <a:alpha val="56863"/>
            </a:srgbClr>
          </a:solidFill>
          <a:ln w="76200"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8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الهند</a:t>
            </a:r>
            <a:endParaRPr lang="en-US" sz="8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8" y="2690146"/>
            <a:ext cx="4090987" cy="440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9515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64" y="692696"/>
            <a:ext cx="388720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42564" y="3645024"/>
            <a:ext cx="4572000" cy="2585323"/>
          </a:xfrm>
          <a:prstGeom prst="rect">
            <a:avLst/>
          </a:prstGeom>
          <a:solidFill>
            <a:srgbClr val="00CC00">
              <a:alpha val="52157"/>
            </a:srgbClr>
          </a:solidFill>
          <a:ln>
            <a:solidFill>
              <a:srgbClr val="663300"/>
            </a:solidFill>
          </a:ln>
        </p:spPr>
        <p:txBody>
          <a:bodyPr>
            <a:spAutoFit/>
          </a:bodyPr>
          <a:lstStyle/>
          <a:p>
            <a:pPr algn="ctr"/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الطبقة الثالثة : هي ( طبقة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الويش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) : ثم يأتي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الويشيون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الذين خلقهم برهما من فخذيه ، و هؤلاء عليهم أن يقوموا بتحصيل أرزاقهم بكدهم و جهدهم ، بما فرض عليهم من أعمال أهمها تربية الماشية (( لأن إله المخلوقات ، كما عهد بالمخلوقات حين خلقها إلى البرهمي و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الكشتري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، فكذلك عهد بالماشية و تربيتها إلى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الويش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)) ، كما على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الويش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أن يكون عالماً بكيفية بذر البذور و بصلاح الأرض و فسادها ، و بالمقاييس و المكاييل ، و عليه - فوق ذلك – أن يكون عالماً بقيمة الجواهر و اللؤلؤ و الثياب و العطور ....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01" y="740994"/>
            <a:ext cx="3716651" cy="254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042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3240360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32969"/>
            <a:ext cx="3240360" cy="2852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Rectangle 3"/>
          <p:cNvSpPr/>
          <p:nvPr/>
        </p:nvSpPr>
        <p:spPr>
          <a:xfrm>
            <a:off x="4067944" y="1920365"/>
            <a:ext cx="4572000" cy="2862322"/>
          </a:xfrm>
          <a:prstGeom prst="rect">
            <a:avLst/>
          </a:prstGeom>
          <a:solidFill>
            <a:srgbClr val="6699FF">
              <a:alpha val="52157"/>
            </a:srgbClr>
          </a:solidFill>
          <a:ln>
            <a:solidFill>
              <a:srgbClr val="663300"/>
            </a:solidFill>
          </a:ln>
        </p:spPr>
        <p:txBody>
          <a:bodyPr>
            <a:spAutoFit/>
          </a:bodyPr>
          <a:lstStyle/>
          <a:p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الطبقة الرابعة : هي ( طبقة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الشودرا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) : و هي التي أوجدها برهما من قدميه ، ، ليس لها شغل في (( شرائع منو )) إلا الامتثال المطلق لأوامر أسيادها البراهمة و خدمتهم ، لأن ذلك أفضل عمل يحمدون عليه . و إن علا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الشودري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فوق من هو أعلى منه بيده أو عصاه قطعت يده ، و إن جلس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الشودري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في مجلس الفرق العالية يجب أن يكوى بالنار على وركه و يجلى من البلاد ، و للملك أن يأمر بقطع إليته إن شاء ذلك . هذا و قد يحدث أن يعتدي رجل من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الشودرا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على عفاف زوجة برهمي ، فإذا حدث هذا صودر كل ما يملكه ، و أنزل به عقاب يجعله لا هو بالذكر و لا بالأنثى .</a:t>
            </a:r>
          </a:p>
        </p:txBody>
      </p:sp>
    </p:spTree>
    <p:extLst>
      <p:ext uri="{BB962C8B-B14F-4D97-AF65-F5344CB8AC3E}">
        <p14:creationId xmlns:p14="http://schemas.microsoft.com/office/powerpoint/2010/main" val="100251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300192" y="1802215"/>
            <a:ext cx="2721790" cy="3416320"/>
          </a:xfrm>
          <a:prstGeom prst="rect">
            <a:avLst/>
          </a:prstGeom>
          <a:solidFill>
            <a:srgbClr val="FF0000">
              <a:alpha val="54902"/>
            </a:srgbClr>
          </a:solidFill>
          <a:ln>
            <a:solidFill>
              <a:srgbClr val="6633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اعطت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الحضاره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الهنديه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للعالم الكثير من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الافكار:فالديانتان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الهندوسيه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والبوذيه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نشأتا في الهند و كانت الهند في تلك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الفتره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مركزا للفن و التعليم فانتشرت المدارس و انشئت الجامعات و ازدهرت علوم الفلك و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الفلسفه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و الادب و ازداد النشاط التجار بين الهند و العالم و اشتهر الهنود بفن النحت و الرسم واسهم الهنود في تطور الارقام </a:t>
            </a:r>
            <a:r>
              <a:rPr lang="ar-OM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الحسابيه</a:t>
            </a:r>
            <a:r>
              <a:rPr lang="ar-OM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و عنهم اخذها العرب و المسلمون و طوروها...</a:t>
            </a:r>
            <a:endParaRPr lang="en-US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0650"/>
            <a:ext cx="2880320" cy="27325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93195"/>
            <a:ext cx="2880320" cy="2635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011" y="3778895"/>
            <a:ext cx="2850796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494" y="793194"/>
            <a:ext cx="2808313" cy="2635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778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39196" y="332656"/>
            <a:ext cx="5128327" cy="923330"/>
          </a:xfrm>
          <a:prstGeom prst="rect">
            <a:avLst/>
          </a:prstGeom>
          <a:solidFill>
            <a:srgbClr val="669900">
              <a:alpha val="72941"/>
            </a:srgbClr>
          </a:solidFill>
          <a:ln>
            <a:solidFill>
              <a:srgbClr val="6633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التكوين التاريخي للهند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2261" y="1971332"/>
            <a:ext cx="4051580" cy="4401205"/>
          </a:xfrm>
          <a:prstGeom prst="rect">
            <a:avLst/>
          </a:prstGeom>
          <a:solidFill>
            <a:srgbClr val="99FF33">
              <a:alpha val="60000"/>
            </a:srgbClr>
          </a:solidFill>
          <a:ln>
            <a:solidFill>
              <a:srgbClr val="6633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في منتصف القرن السادس عشر الميلادي جاء المغول المسلمين من آسيا الوسطى و استقروا في المناطق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الشماليه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من الهند و اقاموا فيها امبراطوريه كبيره و اعطى المغول سكان البلاد الاصلين لغتهم و حضارتهم فامتزجت بذلك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الثقافه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الهنديه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بالمغوليه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..  بدأ التنافس التجاري بعد الاكتشافات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الجغرافيه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ولاسيمامن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قبل الفرنسيين و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الهولندين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و الانجليز و نجحت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الشركه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الهنديه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الشرقيه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البريطانيه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بإنشاء مصنعها الاول في الهند عام 1612م. وعلم الانجليز من خلالها على تثبيت و جودهم في الهند فعملوا على تطوير التلغراف وسكه الحديد و نجحوا في تطوير زراعه القطن و الشاي و اصبحت الهند بعد ذلك تحت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السيطره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الانجليزيه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 تشكلت في الهند حركات وطنيه كان ابرزها حزب المؤتمر الاسلامي وتولت هذه الحركات مهمه اخراج الانجليز من الاراضي </a:t>
            </a:r>
            <a:r>
              <a:rPr lang="ar-OM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الهنديه</a:t>
            </a:r>
            <a:r>
              <a:rPr lang="ar-OM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khbar MT" pitchFamily="2" charset="-78"/>
              </a:rPr>
              <a:t>.....</a:t>
            </a:r>
            <a:endParaRPr lang="en-US" sz="2000" b="1" dirty="0">
              <a:ln w="50800"/>
              <a:solidFill>
                <a:schemeClr val="bg1">
                  <a:shade val="50000"/>
                </a:schemeClr>
              </a:solidFill>
              <a:cs typeface="Akhbar MT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44" y="4171934"/>
            <a:ext cx="4005963" cy="2472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05" y="1556792"/>
            <a:ext cx="3915717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044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4896544" cy="998984"/>
          </a:xfrm>
          <a:solidFill>
            <a:srgbClr val="996633">
              <a:alpha val="78824"/>
            </a:srgb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ar-OM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icrosoft Uighur" pitchFamily="2" charset="-78"/>
                <a:cs typeface="Microsoft Uighur" pitchFamily="2" charset="-78"/>
              </a:rPr>
              <a:t>غاندي و مقاومه الوجود البريطاني</a:t>
            </a:r>
            <a:endParaRPr lang="ar-OM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icrosoft Uighur" pitchFamily="2" charset="-78"/>
              <a:cs typeface="Microsoft Uighu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3968" y="1700808"/>
            <a:ext cx="4629200" cy="4320480"/>
          </a:xfrm>
          <a:solidFill>
            <a:srgbClr val="CC6600">
              <a:alpha val="67843"/>
            </a:srgbClr>
          </a:solidFill>
          <a:ln>
            <a:solidFill>
              <a:schemeClr val="accent1"/>
            </a:solidFill>
          </a:ln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بعد ان تولى غاندي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رئاسه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المؤتمر الوطني اخذ يطالب باستقلال  الهند و لكنه عارض استخدام العنف و القوه لتحقيق ذلك و لتطبيق افكاره قام بجولات في معظم انحاء البلاد و طالب الهنود بعدم تنفيذ القوانين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البريطانيه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و شجعهم على مقاطعه المنتجات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الانجليزيه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و حثهم على مضاعفه انتاج الملابس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الوطنيه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الهنديه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و عمل هو بنفسه  على غزل الصوف فازداد عدد مؤيديه و رضي ان يلقي به في السجن و اضرب مرات عده عن الطعام ليطاع العالم على مطالبه و اثارت هذه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السياسه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الاداريه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البريطانيه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في الهند فاعتقلت غاندي ونفته الى الخارج البلاد عام 1922م ولكنها اجبرت على ارجاعه بعد استمرار المظاهرات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المؤيده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له و ادت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شجاعه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 غاندي و صلابته الى اعجاب الهنود به و هو امر دفعهم الى مساندته و اتخذوا من حركته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السليمه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 سبيلا للخلاص من الوجود الانجليزي حتى اطلقوا عليه المهاتما (النفس </a:t>
            </a:r>
            <a:r>
              <a:rPr lang="ar-OM" sz="1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الكبيره</a:t>
            </a:r>
            <a:r>
              <a:rPr lang="ar-OM" sz="1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700808"/>
            <a:ext cx="3456384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40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00233" y="1010345"/>
            <a:ext cx="2763897" cy="923330"/>
          </a:xfrm>
          <a:prstGeom prst="rect">
            <a:avLst/>
          </a:prstGeom>
          <a:solidFill>
            <a:srgbClr val="996633">
              <a:alpha val="32157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الهند اليــوم 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17786" y="2636912"/>
            <a:ext cx="6372200" cy="2246769"/>
          </a:xfrm>
          <a:prstGeom prst="rect">
            <a:avLst/>
          </a:prstGeom>
          <a:solidFill>
            <a:srgbClr val="CC9900">
              <a:alpha val="32157"/>
            </a:srgbClr>
          </a:solidFill>
          <a:ln>
            <a:solidFill>
              <a:srgbClr val="6633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تعد الهند من الدول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الاسيويه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التي شهدت تطورا كبيرا في اقتصادها ونظمها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السياسيه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و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الاجتماعيه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فقد عملت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الحكومه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فيها على نشر التعليم و بناء المصانع و تحديث الطرق و استخدام الوسائل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العلميه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الحديثه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في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الزراعه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التي من ابرزها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الاميه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و الفقر و قله فرص العمل و نقص المدارس و المعلمين و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صعوبه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انتاج كميات كافيه من الغذاء مقارنه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بالزياده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السكانيه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الهائله</a:t>
            </a:r>
            <a:r>
              <a:rPr lang="ar-OM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التي تشهدها و تسعى اليوم في اطار من التعاون و بناء العلاقات مع دول العالم نحو تحقيق المزيد من التقدم و النمو في المجالات كافه</a:t>
            </a:r>
            <a:endParaRPr lang="en-US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18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821091" y="692696"/>
            <a:ext cx="5501827" cy="923330"/>
          </a:xfrm>
          <a:prstGeom prst="rect">
            <a:avLst/>
          </a:prstGeom>
          <a:solidFill>
            <a:srgbClr val="CCFF33">
              <a:alpha val="40000"/>
            </a:srgbClr>
          </a:solidFill>
          <a:ln>
            <a:solidFill>
              <a:srgbClr val="6633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العلاقات </a:t>
            </a:r>
            <a:r>
              <a:rPr lang="ar-OM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العمانيه</a:t>
            </a:r>
            <a:r>
              <a:rPr lang="ar-OM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ar-OM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القديمه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85904" y="2204864"/>
            <a:ext cx="6372200" cy="3416320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solidFill>
              <a:srgbClr val="6633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ترتبط سلطنه عمان و جمهوريه الهند بعلاقات تاريخيه فقد لعب العمانيون منذ قدم دور الوسيط بين بلاد السند و الهند من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جهه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 بلاد ما بين النهرين من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جهه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اخرى وشكلت هذه العلاقات خبره متراكمه اسهمت في تسهيل التعامل التجاري بينهما و استمراره و تطوره و تكمن اهميه تطوير العلاقات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التجاريه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الاقتصاديه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مع الهند في الميزات التي تميز بها الهند من حيث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الكثافه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السكانيه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العاليه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 كونها سوقا ضخمه تشكل خامس قوه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شرائيه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في العالم يضاف الى ذلك توافر الخبرات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الفنيه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التقنيه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 مراكز البحث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المتخصصه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فيها .. ومع بزوغ فجر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النهضه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المباركه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عام 1970م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بدات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السلطنه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منعطفا جديدا نحو الانفتاح الاقتصادي و التجاري مع مختلف دول العالم ومنها جمهوريه الهند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الصديقه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حيث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بدات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الدولتان ببحث الاسس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القانونيه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التي تنظم العلاقات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الاقتصاديه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و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التجاريه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المباشره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بينهما و وقع البلدان العديد من معاهدات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الصداقه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 اتفاقيات التعاون الاقتصادي و التجاري و تشجيع الاستثمارات و حمايتها و التعاون في مجالات العلم و </a:t>
            </a:r>
            <a:r>
              <a:rPr lang="ar-OM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النكنولوجيا</a:t>
            </a:r>
            <a:r>
              <a:rPr lang="ar-OM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79614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7704" y="260648"/>
            <a:ext cx="5083443" cy="923330"/>
          </a:xfrm>
          <a:prstGeom prst="rect">
            <a:avLst/>
          </a:prstGeom>
          <a:solidFill>
            <a:srgbClr val="9966FF">
              <a:alpha val="67843"/>
            </a:srgb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معالم سياحيه في الهند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63425" y="2359833"/>
            <a:ext cx="4572000" cy="2585323"/>
          </a:xfrm>
          <a:prstGeom prst="rect">
            <a:avLst/>
          </a:prstGeom>
          <a:solidFill>
            <a:srgbClr val="FF0066">
              <a:alpha val="58039"/>
            </a:srgbClr>
          </a:solidFill>
        </p:spPr>
        <p:txBody>
          <a:bodyPr>
            <a:spAutoFit/>
          </a:bodyPr>
          <a:lstStyle/>
          <a:p>
            <a:pPr algn="r"/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اجرا 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Agra </a:t>
            </a:r>
          </a:p>
          <a:p>
            <a:pPr algn="r"/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لا يمكن التعرف على سياحة الهند دون الذهاب الى تاج محل وهذا الصرح الشامخ يقع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فى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اجرا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التى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يذهب اليها ملاين الناس للتعرف عن قرب عن سياحة الهند لما يوجد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فى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اجرا من اماكن سياحية مثل تاج محل المدرج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فى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قوائم اليونيسكو للتراث العالمة وكذلك قلعة اجرا وقبر الأكبر 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Akbar’s Tomb 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ولذلك تعد اجرا من اكثر الاماكن السياحية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فى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الهند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التى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تعطى صورة مقربة الغاية عن سياحة الهند </a:t>
            </a:r>
            <a:r>
              <a:rPr lang="ar-OM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التى</a:t>
            </a:r>
            <a:r>
              <a:rPr lang="ar-OM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تميزت بالحكمة والتاريخ .</a:t>
            </a:r>
          </a:p>
        </p:txBody>
      </p:sp>
    </p:spTree>
    <p:extLst>
      <p:ext uri="{BB962C8B-B14F-4D97-AF65-F5344CB8AC3E}">
        <p14:creationId xmlns:p14="http://schemas.microsoft.com/office/powerpoint/2010/main" val="68253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23928" y="620688"/>
            <a:ext cx="4572000" cy="2585323"/>
          </a:xfrm>
          <a:prstGeom prst="rect">
            <a:avLst/>
          </a:prstGeom>
          <a:solidFill>
            <a:srgbClr val="990099">
              <a:alpha val="58824"/>
            </a:srgbClr>
          </a:solidFill>
          <a:ln>
            <a:solidFill>
              <a:srgbClr val="663300"/>
            </a:solidFill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r"/>
            <a:r>
              <a:rPr lang="ar-OM" b="1" dirty="0">
                <a:ln/>
                <a:solidFill>
                  <a:schemeClr val="accent3"/>
                </a:solidFill>
              </a:rPr>
              <a:t>- </a:t>
            </a:r>
            <a:r>
              <a:rPr lang="ar-OM" b="1" dirty="0" err="1">
                <a:ln/>
                <a:solidFill>
                  <a:schemeClr val="accent3"/>
                </a:solidFill>
              </a:rPr>
              <a:t>أورفيلا</a:t>
            </a:r>
            <a:r>
              <a:rPr lang="ar-OM" b="1" dirty="0">
                <a:ln/>
                <a:solidFill>
                  <a:schemeClr val="accent3"/>
                </a:solidFill>
              </a:rPr>
              <a:t> </a:t>
            </a:r>
            <a:r>
              <a:rPr lang="en-US" b="1" dirty="0" err="1">
                <a:ln/>
                <a:solidFill>
                  <a:schemeClr val="accent3"/>
                </a:solidFill>
              </a:rPr>
              <a:t>Auroville</a:t>
            </a:r>
            <a:r>
              <a:rPr lang="en-US" b="1" dirty="0">
                <a:ln/>
                <a:solidFill>
                  <a:schemeClr val="accent3"/>
                </a:solidFill>
              </a:rPr>
              <a:t> :</a:t>
            </a:r>
          </a:p>
          <a:p>
            <a:pPr algn="r"/>
            <a:r>
              <a:rPr lang="ar-OM" b="1" dirty="0">
                <a:ln/>
                <a:solidFill>
                  <a:schemeClr val="accent3"/>
                </a:solidFill>
              </a:rPr>
              <a:t>وهنا نتحدث عن المكان الذى عاش فيه العديد من الناس تحت هذه القبة الذهبية المسماة </a:t>
            </a:r>
            <a:r>
              <a:rPr lang="ar-OM" b="1" dirty="0" err="1">
                <a:ln/>
                <a:solidFill>
                  <a:schemeClr val="accent3"/>
                </a:solidFill>
              </a:rPr>
              <a:t>اورفيلا</a:t>
            </a:r>
            <a:r>
              <a:rPr lang="ar-OM" b="1" dirty="0">
                <a:ln/>
                <a:solidFill>
                  <a:schemeClr val="accent3"/>
                </a:solidFill>
              </a:rPr>
              <a:t> </a:t>
            </a:r>
            <a:r>
              <a:rPr lang="ar-OM" b="1" dirty="0" err="1">
                <a:ln/>
                <a:solidFill>
                  <a:schemeClr val="accent3"/>
                </a:solidFill>
              </a:rPr>
              <a:t>والتى</a:t>
            </a:r>
            <a:r>
              <a:rPr lang="ar-OM" b="1" dirty="0">
                <a:ln/>
                <a:solidFill>
                  <a:schemeClr val="accent3"/>
                </a:solidFill>
              </a:rPr>
              <a:t> تعكس العديد من </a:t>
            </a:r>
            <a:r>
              <a:rPr lang="ar-OM" b="1" dirty="0" err="1">
                <a:ln/>
                <a:solidFill>
                  <a:schemeClr val="accent3"/>
                </a:solidFill>
              </a:rPr>
              <a:t>المعانى</a:t>
            </a:r>
            <a:r>
              <a:rPr lang="ar-OM" b="1" dirty="0">
                <a:ln/>
                <a:solidFill>
                  <a:schemeClr val="accent3"/>
                </a:solidFill>
              </a:rPr>
              <a:t> المعروفة عن ثقافة وسياحة الهند فهذا المكان يعتبر من الاماكن السياحية </a:t>
            </a:r>
            <a:r>
              <a:rPr lang="ar-OM" b="1" dirty="0" err="1">
                <a:ln/>
                <a:solidFill>
                  <a:schemeClr val="accent3"/>
                </a:solidFill>
              </a:rPr>
              <a:t>فى</a:t>
            </a:r>
            <a:r>
              <a:rPr lang="ar-OM" b="1" dirty="0">
                <a:ln/>
                <a:solidFill>
                  <a:schemeClr val="accent3"/>
                </a:solidFill>
              </a:rPr>
              <a:t> الهند ذات الدلالة الحضارية والثقافية حيث هذه القبة الضخمة الملونة بلون الذهب المحاطة بالحدائق البكر وعاش تحتها مجتمع </a:t>
            </a:r>
            <a:r>
              <a:rPr lang="ar-OM" b="1" dirty="0" err="1">
                <a:ln/>
                <a:solidFill>
                  <a:schemeClr val="accent3"/>
                </a:solidFill>
              </a:rPr>
              <a:t>انسانى</a:t>
            </a:r>
            <a:r>
              <a:rPr lang="ar-OM" b="1" dirty="0">
                <a:ln/>
                <a:solidFill>
                  <a:schemeClr val="accent3"/>
                </a:solidFill>
              </a:rPr>
              <a:t> متنوع الثقافات والأجناس </a:t>
            </a:r>
            <a:r>
              <a:rPr lang="ar-OM" b="1" dirty="0" err="1">
                <a:ln/>
                <a:solidFill>
                  <a:schemeClr val="accent3"/>
                </a:solidFill>
              </a:rPr>
              <a:t>فى</a:t>
            </a:r>
            <a:r>
              <a:rPr lang="ar-OM" b="1" dirty="0">
                <a:ln/>
                <a:solidFill>
                  <a:schemeClr val="accent3"/>
                </a:solidFill>
              </a:rPr>
              <a:t> سلام وولائم مما يعكس جانب شديد الغموض والاثارة </a:t>
            </a:r>
            <a:r>
              <a:rPr lang="ar-OM" b="1" dirty="0" err="1">
                <a:ln/>
                <a:solidFill>
                  <a:schemeClr val="accent3"/>
                </a:solidFill>
              </a:rPr>
              <a:t>فى</a:t>
            </a:r>
            <a:r>
              <a:rPr lang="ar-OM" b="1" dirty="0">
                <a:ln/>
                <a:solidFill>
                  <a:schemeClr val="accent3"/>
                </a:solidFill>
              </a:rPr>
              <a:t> سياحة الهند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3384376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12" y="4262997"/>
            <a:ext cx="3350796" cy="2421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217" y="3458413"/>
            <a:ext cx="4293055" cy="3226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06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67744" y="2492896"/>
            <a:ext cx="4572000" cy="2308324"/>
          </a:xfrm>
          <a:prstGeom prst="rect">
            <a:avLst/>
          </a:prstGeom>
          <a:solidFill>
            <a:srgbClr val="003300">
              <a:alpha val="65098"/>
            </a:srgbClr>
          </a:solidFill>
          <a:ln>
            <a:solidFill>
              <a:srgbClr val="663300"/>
            </a:solidFill>
          </a:ln>
        </p:spPr>
        <p:txBody>
          <a:bodyPr>
            <a:spAutoFit/>
          </a:bodyPr>
          <a:lstStyle/>
          <a:p>
            <a:pPr algn="r"/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</a:t>
            </a:r>
            <a:r>
              <a:rPr lang="ar-OM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دارجلينغ</a:t>
            </a:r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Darjeeling :</a:t>
            </a:r>
          </a:p>
          <a:p>
            <a:pPr algn="r"/>
            <a:r>
              <a:rPr lang="ar-OM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</a:t>
            </a:r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هذا المكان يمكنك ان تقوم برحلة سياحية لا تقاوم تعرفك على جانب اخر من حضارة وسياحة الهند حيث تستطيع التمتع بالخضرة وسط مزارع </a:t>
            </a:r>
            <a:r>
              <a:rPr lang="ar-OM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الشاى</a:t>
            </a:r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والذى يعتبر من المنتجات الاساسية </a:t>
            </a:r>
            <a:r>
              <a:rPr lang="ar-OM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</a:t>
            </a:r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الهند ويمكنك هناك التمتع بالمناخ الرائع وتعتبر منطقة </a:t>
            </a:r>
            <a:r>
              <a:rPr lang="ar-OM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دارجلينغ</a:t>
            </a:r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من اكثر مناطق الجذب </a:t>
            </a:r>
            <a:r>
              <a:rPr lang="ar-OM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السياحى</a:t>
            </a:r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ar-OM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</a:t>
            </a:r>
            <a:r>
              <a:rPr lang="ar-OM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الهند وتعرف السائح على جوانب مختلفة من سياحة الهند </a:t>
            </a:r>
          </a:p>
        </p:txBody>
      </p:sp>
    </p:spTree>
    <p:extLst>
      <p:ext uri="{BB962C8B-B14F-4D97-AF65-F5344CB8AC3E}">
        <p14:creationId xmlns:p14="http://schemas.microsoft.com/office/powerpoint/2010/main" val="18165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47864" y="2060848"/>
            <a:ext cx="5548314" cy="4154984"/>
          </a:xfrm>
          <a:prstGeom prst="rect">
            <a:avLst/>
          </a:prstGeom>
          <a:solidFill>
            <a:srgbClr val="FF5050">
              <a:alpha val="38824"/>
            </a:srgbClr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OM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العاصمه</a:t>
            </a:r>
            <a:r>
              <a:rPr lang="ar-OM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ar-OM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نيودلهي</a:t>
            </a:r>
            <a:endParaRPr lang="ar-OM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r"/>
            <a:r>
              <a:rPr lang="ar-OM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العمله</a:t>
            </a:r>
            <a:r>
              <a:rPr lang="ar-OM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ar-OM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الروبيه</a:t>
            </a:r>
            <a:endParaRPr lang="ar-OM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r"/>
            <a:r>
              <a:rPr lang="ar-OM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اللغه</a:t>
            </a:r>
            <a:r>
              <a:rPr lang="ar-OM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ar-OM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الهنديه</a:t>
            </a:r>
            <a:r>
              <a:rPr lang="ar-OM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ar-OM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الانجليزيه</a:t>
            </a:r>
            <a:endParaRPr lang="ar-OM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r"/>
            <a:r>
              <a:rPr lang="ar-OM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المساحه</a:t>
            </a:r>
            <a:r>
              <a:rPr lang="ar-OM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ar-OM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3287590كم2</a:t>
            </a:r>
          </a:p>
          <a:p>
            <a:pPr algn="r"/>
            <a:r>
              <a:rPr lang="ar-OM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عدد السكان</a:t>
            </a:r>
            <a:r>
              <a:rPr lang="ar-OM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ar-OM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1049700118</a:t>
            </a:r>
          </a:p>
          <a:p>
            <a:pPr algn="r"/>
            <a:r>
              <a:rPr lang="ar-OM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نظام</a:t>
            </a:r>
            <a:r>
              <a:rPr lang="ar-OM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4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الحكم</a:t>
            </a:r>
            <a:r>
              <a:rPr lang="ar-OM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ar-OM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جمهوري</a:t>
            </a:r>
            <a:endParaRPr lang="en-US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 rot="20599453">
            <a:off x="743364" y="755812"/>
            <a:ext cx="3456395" cy="923330"/>
          </a:xfrm>
          <a:prstGeom prst="rect">
            <a:avLst/>
          </a:prstGeom>
          <a:solidFill>
            <a:srgbClr val="FF99CC">
              <a:alpha val="67059"/>
            </a:srgbClr>
          </a:solidFill>
          <a:ln>
            <a:solidFill>
              <a:srgbClr val="C00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جمهورية الهند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89" y="2789179"/>
            <a:ext cx="3084959" cy="2962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3810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1720" y="2492896"/>
            <a:ext cx="4896544" cy="2031325"/>
          </a:xfrm>
          <a:prstGeom prst="rect">
            <a:avLst/>
          </a:prstGeom>
          <a:solidFill>
            <a:srgbClr val="FF0066">
              <a:alpha val="65098"/>
            </a:srgbClr>
          </a:solidFill>
          <a:ln>
            <a:solidFill>
              <a:srgbClr val="CCFF33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غوا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Goa :</a:t>
            </a:r>
          </a:p>
          <a:p>
            <a:pPr algn="r"/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لا يمكن التعرف على سياحة الهند دون القيام برحلة سياحية الى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غوا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التى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تعتبر من اجمل الاماكن السياحية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فى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الهند حيث تمتاز فنادق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غوا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بأفضل الخدمات الفندقية كما ان منطقة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غوا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نفسها تعتبر من البقاع الساحرة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فى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العالم حيث الشواطئ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الأستوائية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والمياة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الخلابة والرمال الاشبه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باسوار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الذهب لذلك تعتبر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غوا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ar-OM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هى</a:t>
            </a:r>
            <a:r>
              <a:rPr lang="ar-OM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قلب سياحة الهند النابض بالجمال والسحر .</a:t>
            </a:r>
          </a:p>
        </p:txBody>
      </p:sp>
    </p:spTree>
    <p:extLst>
      <p:ext uri="{BB962C8B-B14F-4D97-AF65-F5344CB8AC3E}">
        <p14:creationId xmlns:p14="http://schemas.microsoft.com/office/powerpoint/2010/main" val="340259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76056" y="764704"/>
            <a:ext cx="3563888" cy="2862322"/>
          </a:xfrm>
          <a:prstGeom prst="rect">
            <a:avLst/>
          </a:prstGeom>
          <a:solidFill>
            <a:srgbClr val="9966FF">
              <a:alpha val="65098"/>
            </a:srgbClr>
          </a:solidFill>
          <a:ln>
            <a:solidFill>
              <a:srgbClr val="CCFF33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ar-OM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- </a:t>
            </a:r>
            <a:r>
              <a:rPr lang="ar-OM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كودياكانل</a:t>
            </a:r>
            <a:r>
              <a:rPr lang="ar-OM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Kodiakanal</a:t>
            </a:r>
            <a:r>
              <a:rPr lang="en-US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:</a:t>
            </a:r>
          </a:p>
          <a:p>
            <a:pPr algn="r"/>
            <a:r>
              <a:rPr lang="ar-OM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من المعروف ان الهند تتميز بسحر خاص لكن أذا اردت ان تتعرف على اكثر الاماكن سحرا </a:t>
            </a:r>
            <a:r>
              <a:rPr lang="ar-OM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فى</a:t>
            </a:r>
            <a:r>
              <a:rPr lang="ar-OM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سياحة الهند فأليك هذه البحيرة الخلابة </a:t>
            </a:r>
            <a:r>
              <a:rPr lang="ar-OM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والتى</a:t>
            </a:r>
            <a:r>
              <a:rPr lang="ar-OM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يعنى اسمها (هدية من الغابات ) وتأخذ البحيرة شكل نجمة وهى محاطة بجبال الالغاط مما يوفر سحر خاص لهذه البحيرة ويستمتع روادها بوجه مختلف عن سياحة الهند حيث المدرجات الخشبية والشلالات </a:t>
            </a:r>
            <a:r>
              <a:rPr lang="ar-OM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والنتوئات</a:t>
            </a:r>
            <a:r>
              <a:rPr lang="ar-OM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الصخرية مما يعطى لهذا المكان مكانة مميزة </a:t>
            </a:r>
            <a:r>
              <a:rPr lang="ar-OM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فى</a:t>
            </a:r>
            <a:r>
              <a:rPr lang="ar-OM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سياحة الهند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3960440" cy="28623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933056"/>
            <a:ext cx="3960440" cy="26642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933056"/>
            <a:ext cx="373580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7890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68144" y="219696"/>
            <a:ext cx="2983509" cy="923330"/>
          </a:xfrm>
          <a:prstGeom prst="rect">
            <a:avLst/>
          </a:prstGeom>
          <a:solidFill>
            <a:srgbClr val="969696">
              <a:alpha val="50980"/>
            </a:srgb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Traditional Arabic" pitchFamily="18" charset="-78"/>
              </a:rPr>
              <a:t>عمل الطالبتان</a:t>
            </a:r>
            <a:r>
              <a:rPr lang="ar-OM" sz="5400" b="1" dirty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Traditional Arabic" pitchFamily="18" charset="-78"/>
              </a:rPr>
              <a:t>: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528" y="265862"/>
            <a:ext cx="5112568" cy="523220"/>
          </a:xfrm>
          <a:prstGeom prst="rect">
            <a:avLst/>
          </a:prstGeom>
          <a:solidFill>
            <a:srgbClr val="969696">
              <a:alpha val="54118"/>
            </a:srgbClr>
          </a:solidFill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/>
            <a:r>
              <a:rPr lang="ar-OM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raditional Arabic" pitchFamily="18" charset="-78"/>
                <a:cs typeface="Sultan light2" pitchFamily="2" charset="-78"/>
              </a:rPr>
              <a:t>لمياء </a:t>
            </a:r>
            <a:r>
              <a:rPr lang="ar-OM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raditional Arabic" pitchFamily="18" charset="-78"/>
                <a:cs typeface="Sultan light2" pitchFamily="2" charset="-78"/>
              </a:rPr>
              <a:t>المسكري</a:t>
            </a:r>
            <a:r>
              <a:rPr lang="ar-OM" sz="2800" b="1" dirty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Sultan light2" pitchFamily="2" charset="-78"/>
              </a:rPr>
              <a:t> </a:t>
            </a:r>
            <a:r>
              <a:rPr lang="ar-OM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Sultan light2" pitchFamily="2" charset="-78"/>
              </a:rPr>
              <a:t>، </a:t>
            </a:r>
            <a:r>
              <a:rPr lang="ar-OM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Sultan light2" pitchFamily="2" charset="-78"/>
              </a:rPr>
              <a:t>فايزه </a:t>
            </a:r>
            <a:r>
              <a:rPr lang="ar-OM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Sultan light2" pitchFamily="2" charset="-78"/>
              </a:rPr>
              <a:t>المربوعي</a:t>
            </a:r>
            <a:endParaRPr lang="en-US" sz="2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Traditional Arabic" pitchFamily="18" charset="-78"/>
              <a:cs typeface="Sultan light2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30850" y="1484784"/>
            <a:ext cx="2658100" cy="923330"/>
          </a:xfrm>
          <a:prstGeom prst="rect">
            <a:avLst/>
          </a:prstGeom>
          <a:solidFill>
            <a:srgbClr val="969696">
              <a:alpha val="50980"/>
            </a:srgb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Traditional Arabic" pitchFamily="18" charset="-78"/>
              </a:rPr>
              <a:t>الصف: 3/9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6325" y="4581128"/>
            <a:ext cx="3005952" cy="923330"/>
          </a:xfrm>
          <a:prstGeom prst="rect">
            <a:avLst/>
          </a:prstGeom>
          <a:solidFill>
            <a:srgbClr val="969696">
              <a:alpha val="50980"/>
            </a:srgb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raditional Arabic" pitchFamily="18" charset="-78"/>
                <a:cs typeface="Traditional Arabic" pitchFamily="18" charset="-78"/>
              </a:rPr>
              <a:t>إشراف المعلمة: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2154" y="6021288"/>
            <a:ext cx="2334293" cy="584775"/>
          </a:xfrm>
          <a:prstGeom prst="rect">
            <a:avLst/>
          </a:prstGeom>
          <a:solidFill>
            <a:srgbClr val="969696">
              <a:alpha val="50980"/>
            </a:srgb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STARGUIDES" panose="03000000000000000000" pitchFamily="66" charset="0"/>
                <a:cs typeface="Sultan light2" pitchFamily="2" charset="-78"/>
              </a:rPr>
              <a:t>نعيمة الغيثي</a:t>
            </a:r>
            <a:endParaRPr lang="en-US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STARGUIDES" panose="03000000000000000000" pitchFamily="66" charset="0"/>
              <a:cs typeface="Sultan light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63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087724" y="3482234"/>
            <a:ext cx="3240360" cy="2758616"/>
            <a:chOff x="2087724" y="3482234"/>
            <a:chExt cx="3240360" cy="2758616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3707904" y="3482234"/>
              <a:ext cx="0" cy="2758616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087724" y="4861542"/>
              <a:ext cx="324036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2555776" y="476672"/>
            <a:ext cx="6156176" cy="2554545"/>
          </a:xfrm>
          <a:prstGeom prst="rect">
            <a:avLst/>
          </a:prstGeom>
          <a:solidFill>
            <a:srgbClr val="92D050">
              <a:alpha val="72941"/>
            </a:srgbClr>
          </a:solidFill>
          <a:ln>
            <a:solidFill>
              <a:srgbClr val="6600FF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/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تقع جمهوريه الهند في جنوبي قارة </a:t>
            </a:r>
            <a:r>
              <a:rPr lang="ar-OM" sz="2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آسيا,وتجاورها</a:t>
            </a: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 الصين في الجهة </a:t>
            </a:r>
            <a:r>
              <a:rPr lang="ar-OM" sz="2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الشماليه</a:t>
            </a: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 </a:t>
            </a:r>
            <a:r>
              <a:rPr lang="ar-OM" sz="2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الشرقيه,وباكستان</a:t>
            </a: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 من الغرب , ونيبال و بوتان من الشمال , وميانمار (بـورما) وبنجلاديش من الشرق ,و يحيط بها المحيط الهندي من الجنوب وتقسم الى ثلاث مناطق </a:t>
            </a:r>
            <a:r>
              <a:rPr lang="ar-OM" sz="2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جغرافيه</a:t>
            </a: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 </a:t>
            </a:r>
            <a:r>
              <a:rPr lang="ar-OM" sz="2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مختلفه</a:t>
            </a: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:</a:t>
            </a:r>
          </a:p>
          <a:p>
            <a:pPr marL="914400" indent="-914400" algn="r">
              <a:buAutoNum type="arabicPeriod"/>
            </a:pP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منطقه جبال الهملايا في الشمال </a:t>
            </a:r>
          </a:p>
          <a:p>
            <a:pPr marL="914400" indent="-914400" algn="r">
              <a:buAutoNum type="arabicPeriod"/>
            </a:pP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السهول الوسطى</a:t>
            </a:r>
          </a:p>
          <a:p>
            <a:pPr marL="914400" indent="-914400" algn="r">
              <a:buAutoNum type="arabicPeriod"/>
            </a:pPr>
            <a:r>
              <a:rPr lang="ar-OM" sz="2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الهضبه</a:t>
            </a:r>
            <a:r>
              <a:rPr lang="ar-OM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 في الجزء الجنوبي</a:t>
            </a:r>
          </a:p>
          <a:p>
            <a:pPr algn="r"/>
            <a:endParaRPr lang="ar-OM" sz="2000" b="1" dirty="0" smtClean="0">
              <a:ln w="50800"/>
              <a:solidFill>
                <a:schemeClr val="bg1">
                  <a:shade val="50000"/>
                </a:schemeClr>
              </a:solidFill>
              <a:cs typeface="DecoType Naskh Variant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31072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4098" name="Picture 2" descr="C:\Users\Maitha\Pictures\SCHOOL\1_942817_1_3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76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076712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83768" y="260648"/>
            <a:ext cx="3886000" cy="923330"/>
          </a:xfrm>
          <a:prstGeom prst="rect">
            <a:avLst/>
          </a:prstGeom>
          <a:solidFill>
            <a:srgbClr val="66FFFF">
              <a:alpha val="58039"/>
            </a:srgbClr>
          </a:solidFill>
          <a:ln>
            <a:solidFill>
              <a:srgbClr val="0066FF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الحضارة الهندية</a:t>
            </a:r>
            <a:endParaRPr 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4862" y="2060848"/>
            <a:ext cx="8496944" cy="3970318"/>
          </a:xfrm>
          <a:prstGeom prst="rect">
            <a:avLst/>
          </a:prstGeom>
          <a:solidFill>
            <a:srgbClr val="0000FF">
              <a:alpha val="38824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بدأت حضارة الهند في وادي السند حوالي 2500ق.م .حيث ارتبطت حياه الهنود القدماء باستغلال الاراضي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الزراعيه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الخصبه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فاقاموا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المدن وعملوا على تربيه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الماشيه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لا سيما الابقار التي استخدمت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لاغراض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النقل و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الحراثه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و من ابرز مدنهم في تلك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الفتره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مدينه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موهنجودارو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التي تقع شمال غربي الهند على نهر السند و قد بنيت فوق التلال و يظهر من آثارها انها كانت كبيره ضخمه وتضم حمامات عامه كبيره كما ان سكان المدن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الهنديه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استخدموا انظمه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للمحاسبه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والقياس و الوزن و </a:t>
            </a:r>
            <a:r>
              <a:rPr lang="ar-OM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الكتابه</a:t>
            </a:r>
            <a:r>
              <a:rPr lang="ar-OM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khbar MT" pitchFamily="2" charset="-78"/>
              </a:rPr>
              <a:t> .كما حفروا الخنادق و القنوات في الاراضي و حول المدن لري الحقول و المزارع و بنوا مخازن للحبوب و مدرسه في كل مدينه....   </a:t>
            </a:r>
          </a:p>
          <a:p>
            <a:pPr algn="ctr"/>
            <a:endParaRPr lang="ar-OM" sz="28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Akhbar MT" pitchFamily="2" charset="-78"/>
            </a:endParaRPr>
          </a:p>
          <a:p>
            <a:pPr algn="ctr"/>
            <a:endParaRPr lang="en-US" sz="2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4898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5346" y="1412776"/>
            <a:ext cx="8388424" cy="4401205"/>
          </a:xfrm>
          <a:prstGeom prst="rect">
            <a:avLst/>
          </a:prstGeom>
          <a:solidFill>
            <a:schemeClr val="bg1">
              <a:lumMod val="95000"/>
              <a:lumOff val="5000"/>
              <a:alpha val="47059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في نحو 1500ق.م وصلت جماعات من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لاريين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(القبائل التي تربطها رابطه الدم) الى شمالي الهند قادمه من وسط اسيا فهرب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الفيديون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(سكان البلاد الاصليين) نحو الجنوب وكان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الاريون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يتصفون بمهارتهم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القتاليه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فسيطروا على الاراضي 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الواقعه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على نهر السند وعملوا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بالزراعه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و تربيه الاغنام والابقار  واجبروا كثيرا من الهنود على العمل في مزارعهم  و احدث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الارييون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تغيرا كبير في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الحضاره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الهنديه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فقد عملوا في تطوير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اللغه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الهنديه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المعروفه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بالسنسكريتيه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وادخلوا مفاهيم جديده على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الديانه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الهندوسيه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التي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اصبححت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اكثر الديانات شيوعا في الهند حتى يومنا هذا كما اوجدوا نظاما طبقيا جديدا في المجتمع الهندي و اصبح جزءا من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الديانه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OM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الهندوسيه</a:t>
            </a:r>
            <a:r>
              <a:rPr lang="ar-OM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 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405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67" l="45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640652"/>
            <a:ext cx="4858140" cy="20162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2" y="924380"/>
            <a:ext cx="3384376" cy="23997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0"/>
            <a:ext cx="495300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0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3608" y="332656"/>
            <a:ext cx="6745757" cy="923330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الطبقات </a:t>
            </a:r>
            <a:r>
              <a:rPr lang="ar-OM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الاجتماعيه</a:t>
            </a:r>
            <a:r>
              <a:rPr lang="ar-OM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في الهند..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54" y="2204864"/>
            <a:ext cx="2880320" cy="273630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923928" y="1489257"/>
            <a:ext cx="4572000" cy="5078313"/>
          </a:xfrm>
          <a:prstGeom prst="rect">
            <a:avLst/>
          </a:prstGeom>
          <a:solidFill>
            <a:srgbClr val="FFFFFF">
              <a:alpha val="36078"/>
            </a:srgbClr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r"/>
            <a:r>
              <a:rPr lang="ar-OM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الطبقة الأولى : هي ( طبقة البراهمة ) : بما أن البراهمة خلقوا من أشرف و أطهر عضو و هو الوجه ، فلهم إذن حقوق يمتازون بها على غيرهم من سائر الطبقات ، بل سائر المخلوقات ، لذلك فقد عهد إليهم بقراءة أسفار (( </a:t>
            </a:r>
            <a:r>
              <a:rPr lang="ar-OM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الويدا</a:t>
            </a:r>
            <a:r>
              <a:rPr lang="ar-OM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)) المقدسة و تعليمها و تفسير شرائعها و قوانينها و تقريب القربان و إدارة الضحايا إلى غير ذلك من مهام . كما جعل كل ما في العالم ملكاً لهم ، فالبرهمي – و إن سرق و اقترف الذنوب كافة – إنما يأكل من ماله ، و يلبس من ماله ، و يتصدق من ماله و غيره يعيش بفضله . و إن حضور برهمي في مجلس ما يطهر أهل المجلس جميعاً ، كما يطهر سبعة أجداد لهم ، و سبعة أبناء . أما عن واجبات الملوك تجاه البراهمة ، فإليك </a:t>
            </a:r>
            <a:r>
              <a:rPr lang="ar-OM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أنموذجاً</a:t>
            </a:r>
            <a:r>
              <a:rPr lang="ar-OM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منها : على الملك ألا يغضب البرهمي حتى و لا في أوقات المصائب ؛ لأنه إن فعل ذلك فإنه </a:t>
            </a:r>
            <a:r>
              <a:rPr lang="ar-OM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يبيده</a:t>
            </a:r>
            <a:r>
              <a:rPr lang="ar-OM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مع جيشه و مراكبه ، كما على البراهمة أن يوقفوا </a:t>
            </a:r>
            <a:r>
              <a:rPr lang="ar-OM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الكشتريين</a:t>
            </a:r>
            <a:r>
              <a:rPr lang="ar-OM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– و الملوك من هذه الفرقة – عند حدهم إذا أرادوا أن يعلو عليهم لأن </a:t>
            </a:r>
            <a:r>
              <a:rPr lang="ar-OM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الكشتريين</a:t>
            </a:r>
            <a:r>
              <a:rPr lang="ar-OM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خلقوا من البراهمة ، و أخيراً لا يفلح </a:t>
            </a:r>
            <a:r>
              <a:rPr lang="ar-OM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الكشتري</a:t>
            </a:r>
            <a:r>
              <a:rPr lang="ar-OM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بغير برهمي و لا هذا بغير ذاك ، و باتحادهما يفلحان في هذا العالم و في العالم الثاني </a:t>
            </a:r>
            <a:r>
              <a:rPr lang="ar-OM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147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489469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29000"/>
            <a:ext cx="3489469" cy="2972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4283968" y="2269321"/>
            <a:ext cx="4572000" cy="2031325"/>
          </a:xfrm>
          <a:prstGeom prst="rect">
            <a:avLst/>
          </a:prstGeom>
          <a:solidFill>
            <a:srgbClr val="CC99FF">
              <a:alpha val="45098"/>
            </a:srgbClr>
          </a:solidFill>
          <a:ln>
            <a:solidFill>
              <a:srgbClr val="663300"/>
            </a:solidFill>
          </a:ln>
        </p:spPr>
        <p:txBody>
          <a:bodyPr>
            <a:spAutoFit/>
          </a:bodyPr>
          <a:lstStyle/>
          <a:p>
            <a:r>
              <a:rPr lang="ar-OM" dirty="0">
                <a:ln>
                  <a:solidFill>
                    <a:srgbClr val="FFFF00"/>
                  </a:solidFill>
                </a:ln>
              </a:rPr>
              <a:t>الطبقة الثانية : هي ( طبقة </a:t>
            </a:r>
            <a:r>
              <a:rPr lang="ar-OM" dirty="0" err="1">
                <a:ln>
                  <a:solidFill>
                    <a:srgbClr val="FFFF00"/>
                  </a:solidFill>
                </a:ln>
              </a:rPr>
              <a:t>الكشترية</a:t>
            </a:r>
            <a:r>
              <a:rPr lang="ar-OM" dirty="0">
                <a:ln>
                  <a:solidFill>
                    <a:srgbClr val="FFFF00"/>
                  </a:solidFill>
                </a:ln>
              </a:rPr>
              <a:t> ):</a:t>
            </a:r>
            <a:r>
              <a:rPr lang="ar-OM" dirty="0" err="1">
                <a:ln>
                  <a:solidFill>
                    <a:srgbClr val="FFFF00"/>
                  </a:solidFill>
                </a:ln>
              </a:rPr>
              <a:t>الكشتريون</a:t>
            </a:r>
            <a:r>
              <a:rPr lang="ar-OM" dirty="0">
                <a:ln>
                  <a:solidFill>
                    <a:srgbClr val="FFFF00"/>
                  </a:solidFill>
                </a:ln>
              </a:rPr>
              <a:t> – و قد خلقوا من ذراعي الإله – و الذراعان هما رمز القوة و البأس ، فلا عجب أن يكون منهم الملوك و المحاربون ، و أن تكون أبرز واجباتهم حماية الشعب و الدفاع عنه ، و ليس لهم حرفة أخرى يحترفونها ، و عليهم أن يقرؤوا في الكتب المقدسة شريطة ألا يعلموها لأحد إذ لا يجوز لهم ذلك لأنه من حقوق البراهمة </a:t>
            </a:r>
          </a:p>
        </p:txBody>
      </p:sp>
    </p:spTree>
    <p:extLst>
      <p:ext uri="{BB962C8B-B14F-4D97-AF65-F5344CB8AC3E}">
        <p14:creationId xmlns:p14="http://schemas.microsoft.com/office/powerpoint/2010/main" val="215207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2299</TotalTime>
  <Words>1717</Words>
  <Application>Microsoft Office PowerPoint</Application>
  <PresentationFormat>On-screen Show (4:3)</PresentationFormat>
  <Paragraphs>47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40" baseType="lpstr">
      <vt:lpstr>Akhbar MT</vt:lpstr>
      <vt:lpstr>Andalus</vt:lpstr>
      <vt:lpstr>Arial</vt:lpstr>
      <vt:lpstr>Book Antiqua</vt:lpstr>
      <vt:lpstr>Calibri</vt:lpstr>
      <vt:lpstr>DecoType Naskh Variants</vt:lpstr>
      <vt:lpstr>Lucida Sans</vt:lpstr>
      <vt:lpstr>Microsoft Uighur</vt:lpstr>
      <vt:lpstr>Sakkal Majalla</vt:lpstr>
      <vt:lpstr>STARGUIDES</vt:lpstr>
      <vt:lpstr>Sultan light2</vt:lpstr>
      <vt:lpstr>Tahoma</vt:lpstr>
      <vt:lpstr>Times New Roman</vt:lpstr>
      <vt:lpstr>Traditional Arabic</vt:lpstr>
      <vt:lpstr>Wingdings</vt:lpstr>
      <vt:lpstr>Wingdings 2</vt:lpstr>
      <vt:lpstr>Wingdings 3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غاندي و مقاومه الوجود البريطاني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N N</cp:lastModifiedBy>
  <cp:revision>50</cp:revision>
  <dcterms:created xsi:type="dcterms:W3CDTF">2014-04-09T16:58:07Z</dcterms:created>
  <dcterms:modified xsi:type="dcterms:W3CDTF">2014-04-25T15:55:10Z</dcterms:modified>
</cp:coreProperties>
</file>