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613" r:id="rId2"/>
    <p:sldId id="256" r:id="rId3"/>
    <p:sldId id="619" r:id="rId4"/>
    <p:sldId id="608" r:id="rId5"/>
    <p:sldId id="440" r:id="rId6"/>
    <p:sldId id="607" r:id="rId7"/>
    <p:sldId id="614" r:id="rId8"/>
    <p:sldId id="506" r:id="rId9"/>
    <p:sldId id="507" r:id="rId10"/>
    <p:sldId id="508" r:id="rId11"/>
    <p:sldId id="617" r:id="rId12"/>
    <p:sldId id="512" r:id="rId13"/>
    <p:sldId id="513" r:id="rId14"/>
    <p:sldId id="514" r:id="rId15"/>
    <p:sldId id="515" r:id="rId16"/>
    <p:sldId id="517" r:id="rId17"/>
    <p:sldId id="361" r:id="rId18"/>
    <p:sldId id="518" r:id="rId19"/>
    <p:sldId id="542" r:id="rId20"/>
    <p:sldId id="521" r:id="rId21"/>
    <p:sldId id="523" r:id="rId22"/>
    <p:sldId id="529" r:id="rId23"/>
    <p:sldId id="531" r:id="rId24"/>
    <p:sldId id="530" r:id="rId25"/>
    <p:sldId id="544" r:id="rId26"/>
    <p:sldId id="533" r:id="rId27"/>
    <p:sldId id="534" r:id="rId28"/>
    <p:sldId id="535" r:id="rId29"/>
    <p:sldId id="536" r:id="rId30"/>
    <p:sldId id="537" r:id="rId31"/>
    <p:sldId id="545" r:id="rId32"/>
    <p:sldId id="611" r:id="rId33"/>
    <p:sldId id="539" r:id="rId34"/>
    <p:sldId id="540" r:id="rId35"/>
    <p:sldId id="547" r:id="rId36"/>
    <p:sldId id="618" r:id="rId37"/>
    <p:sldId id="551" r:id="rId38"/>
    <p:sldId id="605" r:id="rId39"/>
    <p:sldId id="560" r:id="rId40"/>
    <p:sldId id="569" r:id="rId41"/>
    <p:sldId id="570" r:id="rId42"/>
    <p:sldId id="573" r:id="rId43"/>
    <p:sldId id="574" r:id="rId44"/>
    <p:sldId id="576" r:id="rId45"/>
    <p:sldId id="580" r:id="rId46"/>
    <p:sldId id="582" r:id="rId47"/>
    <p:sldId id="592" r:id="rId48"/>
    <p:sldId id="612" r:id="rId49"/>
    <p:sldId id="600" r:id="rId50"/>
    <p:sldId id="602" r:id="rId51"/>
  </p:sldIdLst>
  <p:sldSz cx="9144000" cy="6858000" type="screen4x3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62AF"/>
    <a:srgbClr val="1E4C86"/>
    <a:srgbClr val="FFFF99"/>
    <a:srgbClr val="FFFF66"/>
    <a:srgbClr val="C5547D"/>
    <a:srgbClr val="2F73C7"/>
    <a:srgbClr val="2EA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 snapToGrid="0" snapToObjects="1"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D4E85-AA5A-434A-BE17-51AC4B23EB76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89C1D-A615-401B-85EF-E8FF86162C3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89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D005C-658A-409E-A3AB-7972827B180D}" type="datetimeFigureOut">
              <a:rPr lang="en-GB" smtClean="0"/>
              <a:pPr/>
              <a:t>08/07/2018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D6C44-C230-4E87-BA27-1F319B629B0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3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575;&#1604;&#1571;&#1587;&#1576;&#1608;&#1593;1\&#1576;&#1591;&#1575;&#1602;&#1575;&#1578;%20&#1606;&#1605;&#1608;&#1584;&#1580;&#1610;&#1577;%20&#1604;&#1605;&#1604;&#1575;&#1581;&#1592;&#1577;%20&#1571;&#1581;&#1589;&#1577;%20&#1578;&#1593;&#1604;&#1605;&#1610;&#1577;%201.docx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4" Type="http://schemas.openxmlformats.org/officeDocument/2006/relationships/hyperlink" Target="file:///E:\&#1575;&#1604;&#1571;&#1587;&#1576;&#1608;&#1593;1\&#1575;&#1604;&#1603;&#1585;&#1575;&#1587;%20&#1575;&#1604;&#1610;&#1608;&#1605;&#1610;.docx" TargetMode="Externa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956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يضع </a:t>
            </a:r>
            <a:r>
              <a:rPr lang="ar-DZ" dirty="0" err="1" smtClean="0"/>
              <a:t>المؤطر</a:t>
            </a:r>
            <a:r>
              <a:rPr lang="ar-DZ" dirty="0" smtClean="0"/>
              <a:t> بين يدي المتكونين  4 أنماط للوضعيات ويطلب منه فرزها في 4 صناديق معنونة بأنواع الوضعيات ( وضعية انطلاقية الأم– وضعية إرساء موارد – </a:t>
            </a:r>
          </a:p>
          <a:p>
            <a:pPr algn="r" rtl="1"/>
            <a:r>
              <a:rPr lang="ar-DZ" dirty="0" smtClean="0"/>
              <a:t>وضعية تعلم </a:t>
            </a:r>
            <a:r>
              <a:rPr lang="ar-DZ" dirty="0" err="1" smtClean="0"/>
              <a:t>الادماج</a:t>
            </a:r>
            <a:r>
              <a:rPr lang="ar-DZ" dirty="0" smtClean="0"/>
              <a:t>– وضعية تقويم )، </a:t>
            </a:r>
          </a:p>
          <a:p>
            <a:pPr algn="r" rtl="1"/>
            <a:r>
              <a:rPr lang="ar-DZ" dirty="0" smtClean="0"/>
              <a:t>ملاحظة للثانوي </a:t>
            </a:r>
            <a:r>
              <a:rPr lang="ar-DZ" dirty="0" err="1" smtClean="0"/>
              <a:t>و</a:t>
            </a:r>
            <a:r>
              <a:rPr lang="ar-DZ" dirty="0" smtClean="0"/>
              <a:t> المتوسط : اخذ بعين الاعتبار خصوصية المرحلة التعليمية </a:t>
            </a:r>
            <a:r>
              <a:rPr lang="ar-DZ" dirty="0" err="1" smtClean="0"/>
              <a:t>و</a:t>
            </a:r>
            <a:r>
              <a:rPr lang="ar-DZ" dirty="0" smtClean="0"/>
              <a:t> مادة التخصص 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3290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dirty="0" smtClean="0"/>
              <a:t> مدّة النّشاط: 60</a:t>
            </a:r>
            <a:r>
              <a:rPr lang="ar-DZ" b="1" baseline="0" dirty="0" smtClean="0"/>
              <a:t> </a:t>
            </a:r>
            <a:r>
              <a:rPr lang="ar-DZ" b="1" baseline="0" dirty="0" err="1" smtClean="0"/>
              <a:t>د</a:t>
            </a:r>
            <a:r>
              <a:rPr lang="ar-DZ" b="1" baseline="0" dirty="0" smtClean="0"/>
              <a:t>، شرح </a:t>
            </a:r>
            <a:r>
              <a:rPr lang="ar-DZ" b="1" baseline="0" dirty="0" err="1" smtClean="0"/>
              <a:t>الاستراتيجية</a:t>
            </a:r>
            <a:r>
              <a:rPr lang="ar-DZ" b="1" baseline="0" dirty="0" smtClean="0"/>
              <a:t> يتم العمل على أوراق كبيرة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عند الإنهاء يبقى عضو من الفوج لشرح العمل للوافدين من </a:t>
            </a:r>
            <a:r>
              <a:rPr lang="ar-DZ" b="1" baseline="0" dirty="0" err="1" smtClean="0"/>
              <a:t>الافواج</a:t>
            </a:r>
            <a:r>
              <a:rPr lang="ar-DZ" b="1" baseline="0" dirty="0" smtClean="0"/>
              <a:t> </a:t>
            </a:r>
            <a:r>
              <a:rPr lang="ar-DZ" b="1" baseline="0" dirty="0" err="1" smtClean="0"/>
              <a:t>الاخرى</a:t>
            </a:r>
            <a:r>
              <a:rPr lang="ar-DZ" b="1" baseline="0" dirty="0" smtClean="0"/>
              <a:t> و يتجول   بقية </a:t>
            </a:r>
            <a:r>
              <a:rPr lang="ar-DZ" b="1" baseline="0" dirty="0" err="1" smtClean="0"/>
              <a:t>الا</a:t>
            </a:r>
            <a:r>
              <a:rPr lang="ar-DZ" b="1" baseline="0" dirty="0" smtClean="0"/>
              <a:t> </a:t>
            </a:r>
            <a:r>
              <a:rPr lang="ar-DZ" b="1" baseline="0" dirty="0" err="1" smtClean="0"/>
              <a:t>عضاء</a:t>
            </a:r>
            <a:r>
              <a:rPr lang="ar-DZ" b="1" baseline="0" dirty="0" smtClean="0"/>
              <a:t> في المعارض </a:t>
            </a:r>
            <a:r>
              <a:rPr lang="ar-DZ" b="1" baseline="0" dirty="0" err="1" smtClean="0"/>
              <a:t>الاخرى</a:t>
            </a:r>
            <a:r>
              <a:rPr lang="ar-DZ" b="1" baseline="0" dirty="0" smtClean="0"/>
              <a:t> كمرحلة أولى ثم عرض الإنتاج على الجميع .</a:t>
            </a:r>
          </a:p>
          <a:p>
            <a:pPr algn="r" rtl="1"/>
            <a:r>
              <a:rPr lang="ar-D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استغلال الوثائق المختلفة ( المخطط السنوي </a:t>
            </a:r>
            <a:r>
              <a:rPr lang="ar-D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للتعلمات</a:t>
            </a:r>
            <a:r>
              <a:rPr lang="ar-D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، الوثيقة المرافقة ، الدّليل ،الكتاب المدرسي ،) لإنتاج وضعيات متنوعة </a:t>
            </a:r>
          </a:p>
          <a:p>
            <a:pPr algn="r" rtl="1"/>
            <a:r>
              <a:rPr lang="ar-D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كلّ فوج ينتج وضعية مختلفة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ملاحظة للثانوي </a:t>
            </a:r>
            <a:r>
              <a:rPr lang="ar-DZ" b="1" dirty="0" err="1" smtClean="0"/>
              <a:t>و</a:t>
            </a:r>
            <a:r>
              <a:rPr lang="ar-DZ" b="1" dirty="0" smtClean="0"/>
              <a:t> المتوسط : اخذ بعين الاعتبار خصوصية المرحلة التعليمية </a:t>
            </a:r>
            <a:r>
              <a:rPr lang="ar-DZ" b="1" dirty="0" err="1" smtClean="0"/>
              <a:t>و</a:t>
            </a:r>
            <a:r>
              <a:rPr lang="ar-DZ" b="1" dirty="0" smtClean="0"/>
              <a:t> مادة التخصص .</a:t>
            </a:r>
            <a:endParaRPr lang="fr-FR" b="1" dirty="0" smtClean="0"/>
          </a:p>
          <a:p>
            <a:pPr algn="r" rtl="1"/>
            <a:endParaRPr lang="fr-FR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r" rtl="1"/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r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ar-DZ" b="1" dirty="0" smtClean="0"/>
              <a:t>مدّة النّشاط: 45</a:t>
            </a:r>
            <a:r>
              <a:rPr lang="ar-DZ" b="1" baseline="0" dirty="0" smtClean="0"/>
              <a:t> </a:t>
            </a:r>
            <a:r>
              <a:rPr lang="ar-DZ" b="1" baseline="0" dirty="0" err="1" smtClean="0"/>
              <a:t>د</a:t>
            </a:r>
            <a:r>
              <a:rPr lang="ar-DZ" b="1" baseline="0" dirty="0" smtClean="0"/>
              <a:t>، </a:t>
            </a:r>
          </a:p>
          <a:p>
            <a:pPr algn="r" rtl="1"/>
            <a:r>
              <a:rPr lang="ar-DZ" b="1" baseline="0" dirty="0" smtClean="0"/>
              <a:t>يركز </a:t>
            </a:r>
            <a:r>
              <a:rPr lang="ar-DZ" b="1" baseline="0" dirty="0" err="1" smtClean="0"/>
              <a:t>المؤطر</a:t>
            </a:r>
            <a:r>
              <a:rPr lang="ar-DZ" b="1" baseline="0" dirty="0" smtClean="0"/>
              <a:t> على إبراز خصوصية كل وضعيّة ، ينجز </a:t>
            </a:r>
            <a:r>
              <a:rPr lang="ar-DZ" b="1" baseline="0" dirty="0" err="1" smtClean="0"/>
              <a:t>المتكونون</a:t>
            </a:r>
            <a:r>
              <a:rPr lang="ar-DZ" b="1" baseline="0" dirty="0" smtClean="0"/>
              <a:t> ملخّصًا على </a:t>
            </a:r>
            <a:r>
              <a:rPr lang="ar-DZ" b="1" baseline="0" dirty="0" err="1" smtClean="0"/>
              <a:t>اوراق</a:t>
            </a:r>
            <a:r>
              <a:rPr lang="ar-DZ" b="1" baseline="0" dirty="0" smtClean="0"/>
              <a:t> كبيرة ، ويعرضونها على جدران القسم</a:t>
            </a:r>
          </a:p>
          <a:p>
            <a:pPr algn="r" rtl="1"/>
            <a:r>
              <a:rPr lang="ar-DZ" b="1" baseline="0" dirty="0" smtClean="0"/>
              <a:t>دعم الشريحة بتعاليق </a:t>
            </a:r>
            <a:r>
              <a:rPr lang="ar-DZ" b="1" baseline="0" dirty="0" err="1" smtClean="0"/>
              <a:t>اضافية</a:t>
            </a:r>
            <a:r>
              <a:rPr lang="ar-DZ" b="1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DZ" dirty="0" smtClean="0"/>
              <a:t>مدخل توضيحي</a:t>
            </a:r>
            <a:r>
              <a:rPr lang="ar-DZ" baseline="0" dirty="0" smtClean="0"/>
              <a:t> لعمل اليوم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مدة النّشاط : 20 </a:t>
            </a:r>
            <a:r>
              <a:rPr lang="ar-DZ" dirty="0" err="1" smtClean="0"/>
              <a:t>د</a:t>
            </a:r>
            <a:endParaRPr lang="ar-DZ" dirty="0" smtClean="0"/>
          </a:p>
          <a:p>
            <a:pPr algn="r" rtl="1"/>
            <a:r>
              <a:rPr lang="ar-DZ" dirty="0" err="1" smtClean="0"/>
              <a:t>ماهي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الاسئلة</a:t>
            </a:r>
            <a:r>
              <a:rPr lang="ar-DZ" baseline="0" dirty="0" smtClean="0"/>
              <a:t> الضرورية التي تساعد في التّخطيط لحصّة تعليمية /</a:t>
            </a:r>
            <a:r>
              <a:rPr lang="ar-DZ" baseline="0" dirty="0" err="1" smtClean="0"/>
              <a:t>تعلمية</a:t>
            </a:r>
            <a:r>
              <a:rPr lang="ar-DZ" baseline="0" dirty="0" smtClean="0"/>
              <a:t> </a:t>
            </a:r>
            <a:endParaRPr lang="ar-DZ" dirty="0" smtClean="0"/>
          </a:p>
          <a:p>
            <a:pPr algn="r" rtl="1"/>
            <a:r>
              <a:rPr lang="ar-DZ" dirty="0" smtClean="0"/>
              <a:t>شرح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الاستراتيجية</a:t>
            </a:r>
            <a:r>
              <a:rPr lang="ar-DZ" baseline="0" dirty="0" smtClean="0"/>
              <a:t> في دليل الإستراتيجيات</a:t>
            </a:r>
            <a:endParaRPr lang="ar-DZ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</a:t>
            </a:r>
            <a:r>
              <a:rPr lang="ar-DZ" baseline="0" dirty="0" smtClean="0"/>
              <a:t> النّشاط: 40 </a:t>
            </a:r>
            <a:r>
              <a:rPr lang="ar-DZ" baseline="0" dirty="0" err="1" smtClean="0"/>
              <a:t>د</a:t>
            </a:r>
            <a:endParaRPr lang="ar-DZ" baseline="0" dirty="0" smtClean="0"/>
          </a:p>
          <a:p>
            <a:pPr algn="r" rtl="1"/>
            <a:r>
              <a:rPr lang="ar-DZ" baseline="0" dirty="0" smtClean="0"/>
              <a:t>يوزّع المدربّ التوقيت بشكل متناسب على الأسئلة المطروحة، يتعرّف المتدربون من خلالها على:</a:t>
            </a:r>
          </a:p>
          <a:p>
            <a:pPr algn="r" rtl="1"/>
            <a:r>
              <a:rPr lang="ar-DZ" baseline="0" dirty="0" smtClean="0"/>
              <a:t>المادّة التّعليميّة</a:t>
            </a:r>
          </a:p>
          <a:p>
            <a:pPr algn="r" rtl="1"/>
            <a:r>
              <a:rPr lang="ar-DZ" baseline="0" dirty="0" smtClean="0"/>
              <a:t>طرائق التّدريس</a:t>
            </a:r>
          </a:p>
          <a:p>
            <a:pPr algn="r" rtl="1"/>
            <a:r>
              <a:rPr lang="ar-DZ" baseline="0" dirty="0" smtClean="0"/>
              <a:t>خصائص المتعلّم وأنماط التعلّم  الفروق الفرديّة</a:t>
            </a:r>
          </a:p>
          <a:p>
            <a:pPr algn="r" rtl="1"/>
            <a:r>
              <a:rPr lang="ar-DZ" baseline="0" dirty="0" smtClean="0"/>
              <a:t>تقديم تعليق حول كيفية تطبيق الشريحة هي في نفس الوقت هيكلة </a:t>
            </a:r>
            <a:r>
              <a:rPr lang="ar-DZ" baseline="0" dirty="0" err="1" smtClean="0"/>
              <a:t>للالعمل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الاول</a:t>
            </a:r>
            <a:r>
              <a:rPr lang="ar-DZ" baseline="0" dirty="0" smtClean="0"/>
              <a:t> و نشاط للعمل الثاني </a:t>
            </a:r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يتأمل </a:t>
            </a:r>
            <a:r>
              <a:rPr lang="ar-DZ" dirty="0" err="1" smtClean="0"/>
              <a:t>المتكونون</a:t>
            </a:r>
            <a:r>
              <a:rPr lang="ar-DZ" dirty="0" smtClean="0"/>
              <a:t>  في </a:t>
            </a:r>
            <a:r>
              <a:rPr lang="ar-DZ" dirty="0" err="1" smtClean="0"/>
              <a:t>مكتسباتهم</a:t>
            </a:r>
            <a:r>
              <a:rPr lang="ar-DZ" baseline="0" dirty="0" smtClean="0"/>
              <a:t> اليوميّة ( نشاط فردي لمدّة 10 </a:t>
            </a:r>
            <a:r>
              <a:rPr lang="ar-DZ" baseline="0" dirty="0" err="1" smtClean="0"/>
              <a:t>د</a:t>
            </a:r>
            <a:r>
              <a:rPr lang="ar-DZ" baseline="0" dirty="0" smtClean="0"/>
              <a:t> ) </a:t>
            </a:r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505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مدخل وترحيب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725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مدّة</a:t>
            </a:r>
            <a:r>
              <a:rPr lang="ar-D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النّشاط: (45 دقيقة)،</a:t>
            </a:r>
          </a:p>
          <a:p>
            <a:pPr algn="r" rtl="1"/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المدخل: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EG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مشاهدة مقطع فيديو1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خطوات درس )بهدف </a:t>
            </a:r>
            <a:r>
              <a:rPr lang="ar-EG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تحديد مراحل الحصّة باستغلال </a:t>
            </a:r>
            <a:r>
              <a:rPr lang="ar-DZ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action="ppaction://hlinkfile"/>
              </a:rPr>
              <a:t>شبكة 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الملاحظة لملء </a:t>
            </a:r>
            <a:r>
              <a:rPr lang="ar-DZ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action="ppaction://hlinkfile"/>
              </a:rPr>
              <a:t>الدّفتر 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اليومي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 تقديم أستاذة متربصة والهدف منه ، أخذ النقاط الإيجابية ، والوقوف على النقاط السلبية اعتمادا على شبكة ملاحظة الفيديو ، التي ستكون قاعدة للنقاش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 الإثراء مع الإشارة أن هذا الأخير لا يعد نموذجا للإقتداء  . إنما يعتبر أرضية لإظهار نقاط القوة التي يجب تدعيمها ونقاط الضعف التي يجب تجنبها .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الخلاصة : بعد المشاهدة يتوصل المتكون إلى التعرّف على خطوات الدرس ومن خلاله يملأ وثيقة عمل خاصة بالدفتر اليومي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مصدر الفيديو : مدرسة الشهيد </a:t>
            </a:r>
            <a:r>
              <a:rPr lang="ar-D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بوعزيز</a:t>
            </a:r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رابح مقاطعة </a:t>
            </a:r>
            <a:r>
              <a:rPr lang="ar-D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بوهارون</a:t>
            </a:r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1/ </a:t>
            </a:r>
            <a:r>
              <a:rPr lang="ar-D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تيبازة</a:t>
            </a:r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السنة الثانية ابتدائي .</a:t>
            </a:r>
            <a:endParaRPr lang="ar-DZ" dirty="0" smtClean="0"/>
          </a:p>
          <a:p>
            <a:pPr algn="r" rtl="1"/>
            <a:r>
              <a:rPr lang="ar-DZ" dirty="0" smtClean="0"/>
              <a:t>            -ورقة</a:t>
            </a:r>
            <a:r>
              <a:rPr lang="ar-DZ" baseline="0" dirty="0" smtClean="0"/>
              <a:t> الكراس اليومي على سبيل الاستئناس فقط</a:t>
            </a:r>
          </a:p>
          <a:p>
            <a:pPr algn="r" rtl="1"/>
            <a:r>
              <a:rPr lang="ar-DZ" baseline="0" dirty="0" smtClean="0"/>
              <a:t>           - اختيار فيديو يناسب المرحلة التعليمية </a:t>
            </a:r>
            <a:r>
              <a:rPr lang="ar-DZ" baseline="0" dirty="0" err="1" smtClean="0"/>
              <a:t>و</a:t>
            </a:r>
            <a:r>
              <a:rPr lang="ar-DZ" baseline="0" dirty="0" smtClean="0"/>
              <a:t> مادة التخصص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675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r>
              <a:rPr lang="ar-DZ" smtClean="0"/>
              <a:t>يي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 النّشاط</a:t>
            </a:r>
            <a:r>
              <a:rPr lang="ar-DZ" baseline="0" dirty="0" smtClean="0"/>
              <a:t> : 90 </a:t>
            </a:r>
            <a:r>
              <a:rPr lang="ar-DZ" baseline="0" dirty="0" err="1" smtClean="0"/>
              <a:t>د</a:t>
            </a:r>
            <a:r>
              <a:rPr lang="ar-DZ" baseline="0" dirty="0" smtClean="0"/>
              <a:t> ، تعطي هذه </a:t>
            </a:r>
            <a:r>
              <a:rPr lang="ar-DZ" baseline="0" dirty="0" err="1" smtClean="0"/>
              <a:t>الاستراتيجيّة</a:t>
            </a:r>
            <a:r>
              <a:rPr lang="ar-DZ" baseline="0" dirty="0" smtClean="0"/>
              <a:t> فرصة للمتكونين لترجمة مخططاتهم إلى سيناريوهات محتملة لحصّة دراسية ، مع التّركيز على العناصر الأساسية التي تقوم عليها وما يجري فيها من تفاعلات ( الأسئلة الأربعة 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تمرين ختامي(30د)</a:t>
            </a:r>
            <a:r>
              <a:rPr lang="ar-DZ" dirty="0" smtClean="0">
                <a:sym typeface="Wingdings" pitchFamily="2" charset="2"/>
              </a:rPr>
              <a:t>:</a:t>
            </a:r>
            <a:r>
              <a:rPr lang="ar-DZ" baseline="0" dirty="0" smtClean="0">
                <a:sym typeface="Wingdings" pitchFamily="2" charset="2"/>
              </a:rPr>
              <a:t> </a:t>
            </a:r>
            <a:r>
              <a:rPr lang="ar-DZ" dirty="0" smtClean="0"/>
              <a:t>مجموعات من شخصين</a:t>
            </a:r>
          </a:p>
          <a:p>
            <a:pPr algn="r" rtl="1"/>
            <a:r>
              <a:rPr lang="ar-DZ" dirty="0" smtClean="0"/>
              <a:t>تقدّم</a:t>
            </a:r>
            <a:r>
              <a:rPr lang="ar-DZ" baseline="0" dirty="0" smtClean="0"/>
              <a:t> ورقة يدوّن عليها </a:t>
            </a:r>
            <a:r>
              <a:rPr lang="ar-DZ" baseline="0" dirty="0" err="1" smtClean="0"/>
              <a:t>المتكونون</a:t>
            </a:r>
            <a:r>
              <a:rPr lang="ar-DZ" baseline="0" dirty="0" smtClean="0"/>
              <a:t> ( الخطوات القادمة وكيف سيتقدّمون )</a:t>
            </a:r>
          </a:p>
          <a:p>
            <a:pPr algn="r" rtl="1"/>
            <a:r>
              <a:rPr lang="ar-DZ" baseline="0" dirty="0" smtClean="0"/>
              <a:t>سوف أرى التلاميذ قادرين على.....</a:t>
            </a:r>
          </a:p>
          <a:p>
            <a:pPr algn="r" rtl="1"/>
            <a:r>
              <a:rPr lang="ar-DZ" baseline="0" dirty="0" smtClean="0"/>
              <a:t>سوف </a:t>
            </a:r>
            <a:r>
              <a:rPr lang="ar-DZ" baseline="0" dirty="0" err="1" smtClean="0"/>
              <a:t>اكون</a:t>
            </a:r>
            <a:r>
              <a:rPr lang="ar-DZ" baseline="0" dirty="0" smtClean="0"/>
              <a:t> قادرًا على .......</a:t>
            </a:r>
          </a:p>
          <a:p>
            <a:pPr algn="r" rtl="1"/>
            <a:r>
              <a:rPr lang="ar-DZ" sz="1200" dirty="0" smtClean="0"/>
              <a:t>تكونُ التغذيّة الرّاجعة أكثر فعالية عندما تثبت وتؤكّد للمتكون </a:t>
            </a:r>
            <a:r>
              <a:rPr lang="ar-DZ" sz="1200" dirty="0" err="1" smtClean="0"/>
              <a:t>مايلي</a:t>
            </a:r>
            <a:r>
              <a:rPr lang="ar-DZ" sz="1200" dirty="0" smtClean="0"/>
              <a:t>:</a:t>
            </a:r>
            <a:endParaRPr lang="fr-FR" sz="1200" dirty="0" smtClean="0"/>
          </a:p>
          <a:p>
            <a:pPr algn="r" rtl="1"/>
            <a:r>
              <a:rPr lang="ar-DZ" sz="1200" dirty="0" smtClean="0"/>
              <a:t>نقاط قوّتهم (</a:t>
            </a:r>
            <a:r>
              <a:rPr lang="fr-FR" sz="1200" dirty="0" err="1" smtClean="0">
                <a:solidFill>
                  <a:srgbClr val="C00000"/>
                </a:solidFill>
              </a:rPr>
              <a:t>S</a:t>
            </a:r>
            <a:r>
              <a:rPr lang="fr-FR" sz="1200" dirty="0" err="1" smtClean="0"/>
              <a:t>trenghts</a:t>
            </a:r>
            <a:r>
              <a:rPr lang="ar-DZ" sz="1200" dirty="0" smtClean="0"/>
              <a:t> )</a:t>
            </a:r>
          </a:p>
          <a:p>
            <a:pPr algn="r" rtl="1"/>
            <a:r>
              <a:rPr lang="ar-DZ" sz="1200" dirty="0" smtClean="0"/>
              <a:t>نقاط ضعفهم (</a:t>
            </a:r>
            <a:r>
              <a:rPr lang="fr-FR" sz="1200" dirty="0" smtClean="0"/>
              <a:t> </a:t>
            </a:r>
            <a:r>
              <a:rPr lang="fr-FR" sz="1200" dirty="0" err="1" smtClean="0">
                <a:solidFill>
                  <a:srgbClr val="C00000"/>
                </a:solidFill>
              </a:rPr>
              <a:t>W</a:t>
            </a:r>
            <a:r>
              <a:rPr lang="fr-FR" sz="1200" dirty="0" err="1" smtClean="0"/>
              <a:t>eaknesses</a:t>
            </a:r>
            <a:r>
              <a:rPr lang="ar-DZ" sz="1200" dirty="0" smtClean="0"/>
              <a:t>)</a:t>
            </a:r>
          </a:p>
          <a:p>
            <a:pPr algn="r" rtl="1"/>
            <a:r>
              <a:rPr lang="ar-DZ" sz="1200" dirty="0" smtClean="0"/>
              <a:t>الخطوات القادمة وكيف سيتقدّمون (</a:t>
            </a:r>
            <a:r>
              <a:rPr lang="fr-FR" sz="1200" dirty="0" err="1" smtClean="0">
                <a:solidFill>
                  <a:srgbClr val="C00000"/>
                </a:solidFill>
              </a:rPr>
              <a:t>N</a:t>
            </a:r>
            <a:r>
              <a:rPr lang="fr-FR" sz="1200" dirty="0" err="1" smtClean="0"/>
              <a:t>ext</a:t>
            </a:r>
            <a:r>
              <a:rPr lang="ar-DZ" sz="1200" dirty="0" smtClean="0"/>
              <a:t>)</a:t>
            </a:r>
            <a:endParaRPr lang="fr-FR" sz="1200" dirty="0" smtClean="0"/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205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pPr algn="r" rtl="1"/>
            <a:r>
              <a:rPr lang="ar-DZ" dirty="0" smtClean="0"/>
              <a:t>وقفة تقويمية لما تم تقديمه خلال الأسبوع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مدّة</a:t>
            </a:r>
            <a:r>
              <a:rPr lang="ar-DZ" b="1" baseline="0" dirty="0" smtClean="0"/>
              <a:t> النّشاط : 30 </a:t>
            </a:r>
            <a:r>
              <a:rPr lang="ar-DZ" b="1" baseline="0" dirty="0" err="1" smtClean="0"/>
              <a:t>د</a:t>
            </a:r>
            <a:endParaRPr lang="ar-DZ" b="1" baseline="0" dirty="0" smtClean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baseline="0" dirty="0" smtClean="0"/>
              <a:t>عرض عام عن التّغذية الراجعة </a:t>
            </a:r>
            <a:r>
              <a:rPr lang="ar-DZ" b="1" baseline="0" dirty="0" err="1" smtClean="0"/>
              <a:t>كاستراتيجية</a:t>
            </a:r>
            <a:r>
              <a:rPr lang="ar-DZ" b="1" baseline="0" dirty="0" smtClean="0"/>
              <a:t> للتعلم ويتوصل إلى أن التغذية الراجعة  :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تشجِّع تحفيز المُعلِّمين فيما يخص التعليم والتدريس.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اجمع ملاحظاتك عن التحدُّث حول التعليم والتدريس.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اجمع ملاحظاتك عن تقييم مُمارسته/مُمارساتها الخاصة والتخطيط للخطوات التالية. 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ابتعِد عن سلبيَّات ما سبق.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ركِّز على التعليم بموضوعيَّة، وليس على "ما تفعله بصورٍة خاطئة ......"</a:t>
            </a:r>
            <a:endParaRPr lang="en-GB" altLang="en-US" sz="1200" dirty="0" smtClean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61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مدّة</a:t>
            </a:r>
            <a:r>
              <a:rPr lang="ar-DZ" b="1" baseline="0" dirty="0" smtClean="0"/>
              <a:t> النّشاط: 25د ،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يثبت المدرّب خيطًا على طول قاعة</a:t>
            </a:r>
            <a:r>
              <a:rPr lang="ar-DZ" b="1" baseline="0" dirty="0" smtClean="0"/>
              <a:t> الدّرس، ويضع عليه أربع بطاقات كتب عليها ( جيد جدًّا ، جيّد ، متوسّط ، </a:t>
            </a:r>
            <a:r>
              <a:rPr lang="ar-DZ" b="1" baseline="0" dirty="0" err="1" smtClean="0"/>
              <a:t>ت</a:t>
            </a:r>
            <a:r>
              <a:rPr lang="ar-DZ" b="1" baseline="0" dirty="0" smtClean="0"/>
              <a:t>. المتوسّط 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baseline="0" dirty="0" smtClean="0"/>
              <a:t>يطلب من المتدرّبين اختيار مواقعهم من البطاقات على الخطّ ، حسب درجة استيعابهم للمفاهيم المقدّمة خلال الأسبوع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baseline="0" dirty="0" smtClean="0"/>
              <a:t>استغلال مقياس التحصيل في دعم  المكتسبات باعتماد تعلم مع </a:t>
            </a:r>
            <a:r>
              <a:rPr lang="ar-DZ" b="1" baseline="0" dirty="0" err="1" smtClean="0"/>
              <a:t>الاقران</a:t>
            </a:r>
            <a:r>
              <a:rPr lang="ar-DZ" b="1" baseline="0" dirty="0" smtClean="0"/>
              <a:t> 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61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u="none" dirty="0" smtClean="0"/>
              <a:t>مدّة النّشاط : 20 </a:t>
            </a:r>
            <a:r>
              <a:rPr lang="ar-DZ" b="1" u="none" dirty="0" err="1" smtClean="0"/>
              <a:t>د</a:t>
            </a:r>
            <a:r>
              <a:rPr lang="ar-DZ" b="1" u="none" dirty="0" smtClean="0"/>
              <a:t> </a:t>
            </a:r>
          </a:p>
          <a:p>
            <a:pPr algn="r" rtl="1"/>
            <a:r>
              <a:rPr lang="ar-DZ" b="1" u="none" dirty="0" smtClean="0"/>
              <a:t>شرح الإستراتيجيّة</a:t>
            </a:r>
            <a:r>
              <a:rPr lang="ar-DZ" b="1" u="none" baseline="0" dirty="0" smtClean="0"/>
              <a:t> في الدّليل</a:t>
            </a:r>
          </a:p>
          <a:p>
            <a:pPr algn="r" rtl="1"/>
            <a:r>
              <a:rPr lang="ar-DZ" b="1" u="none" baseline="0" dirty="0" smtClean="0"/>
              <a:t>التّعليمة : كلّ من يحمل </a:t>
            </a:r>
            <a:r>
              <a:rPr lang="ar-DZ" b="1" u="none" baseline="0" dirty="0" err="1" smtClean="0"/>
              <a:t>البطاطا</a:t>
            </a:r>
            <a:r>
              <a:rPr lang="ar-DZ" b="1" u="none" baseline="0" dirty="0" smtClean="0"/>
              <a:t> السّاخنة يذكر مفهوما واحدًا من المفاهيم الواردة خلال الأسبوع، بسرعة دون انتظار، ويقصى من اللّعبة من يتعذّر عليه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u="none" dirty="0" smtClean="0"/>
              <a:t>مدّة النّشاط : 45 </a:t>
            </a:r>
            <a:r>
              <a:rPr lang="ar-DZ" b="1" u="none" dirty="0" err="1" smtClean="0"/>
              <a:t>د</a:t>
            </a:r>
            <a:r>
              <a:rPr lang="ar-DZ" b="1" u="none" dirty="0" smtClean="0"/>
              <a:t> </a:t>
            </a:r>
          </a:p>
          <a:p>
            <a:pPr algn="r" rtl="1"/>
            <a:r>
              <a:rPr lang="ar-DZ" b="1" u="none" baseline="0" dirty="0" smtClean="0"/>
              <a:t>بعد ملء الخانة الثالثة يقوم </a:t>
            </a:r>
            <a:r>
              <a:rPr lang="ar-DZ" b="1" u="none" baseline="0" dirty="0" err="1" smtClean="0"/>
              <a:t>المؤطر</a:t>
            </a:r>
            <a:r>
              <a:rPr lang="ar-DZ" b="1" u="none" baseline="0" dirty="0" smtClean="0"/>
              <a:t> بحوصلة الجداول على ورقة كبيرة على السبورة دون تكرار الأفكار الواردة، ومناقشتها من قبل المتكونين </a:t>
            </a:r>
            <a:endParaRPr lang="ar-DZ" b="1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u="none" dirty="0" smtClean="0"/>
              <a:t>مدّة النّشاط : 45 </a:t>
            </a:r>
            <a:r>
              <a:rPr lang="ar-DZ" b="1" u="none" dirty="0" err="1" smtClean="0"/>
              <a:t>د</a:t>
            </a:r>
            <a:r>
              <a:rPr lang="ar-DZ" b="1" u="none" dirty="0" smtClean="0"/>
              <a:t> </a:t>
            </a:r>
          </a:p>
          <a:p>
            <a:pPr algn="r" rtl="1"/>
            <a:r>
              <a:rPr lang="ar-DZ" b="1" u="none" dirty="0" smtClean="0"/>
              <a:t>ملء</a:t>
            </a:r>
            <a:r>
              <a:rPr lang="ar-DZ" b="1" u="none" baseline="0" dirty="0" smtClean="0"/>
              <a:t> الجدول يكون فرديًّا  للخانة </a:t>
            </a:r>
            <a:r>
              <a:rPr lang="ar-DZ" b="1" u="none" baseline="0" dirty="0" err="1" smtClean="0"/>
              <a:t>الاولى</a:t>
            </a:r>
            <a:r>
              <a:rPr lang="ar-DZ" b="1" u="none" baseline="0" dirty="0" smtClean="0"/>
              <a:t> و الثانية في بداية الأسبوع الثاني  و العمود الثالث في نهاية </a:t>
            </a:r>
            <a:r>
              <a:rPr lang="ar-DZ" b="1" u="none" baseline="0" dirty="0" err="1" smtClean="0"/>
              <a:t>الاسبوع</a:t>
            </a:r>
            <a:r>
              <a:rPr lang="ar-DZ" b="1" u="none" baseline="0" dirty="0" smtClean="0"/>
              <a:t> ( اليوم الثاني عشر  )، </a:t>
            </a:r>
            <a:endParaRPr lang="ar-DZ" b="1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 النّشاط: (30 دقيقة)، </a:t>
            </a:r>
          </a:p>
          <a:p>
            <a:pPr algn="r" rtl="1"/>
            <a:r>
              <a:rPr lang="ar-DZ" dirty="0" smtClean="0"/>
              <a:t>عرض فيديو مدّته : 15 دقيقة، وتسجيل الملاحظات والمناقشات ( 15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د</a:t>
            </a:r>
            <a:r>
              <a:rPr lang="ar-DZ" baseline="0" dirty="0" smtClean="0"/>
              <a:t>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aseline="0" dirty="0" smtClean="0"/>
              <a:t>- اختيار فيديو يناسب المرحلة التعليمية </a:t>
            </a:r>
            <a:r>
              <a:rPr lang="ar-DZ" baseline="0" dirty="0" err="1" smtClean="0"/>
              <a:t>و</a:t>
            </a:r>
            <a:r>
              <a:rPr lang="ar-DZ" baseline="0" dirty="0" smtClean="0"/>
              <a:t> مادة التخصص</a:t>
            </a:r>
            <a:endParaRPr lang="en-US" dirty="0" smtClean="0"/>
          </a:p>
          <a:p>
            <a:pPr algn="r" rtl="1"/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المدخل: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EG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مشاهدة مقطع فيديو2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مختلف </a:t>
            </a:r>
            <a:r>
              <a:rPr lang="ar-DZ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انماط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التقويم )بهدف </a:t>
            </a:r>
            <a:r>
              <a:rPr lang="ar-EG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r" rtl="1"/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أخذ فكرة عن التقويم </a:t>
            </a:r>
            <a:r>
              <a:rPr lang="ar-DZ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أنواعه ، مع التركيز على التقويم التشخيصي والتقويم التكويني.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الفيديو مركب من مقطعين لدرسين في مادتي الرياضيات </a:t>
            </a:r>
            <a:r>
              <a:rPr lang="ar-DZ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اللغة العربية مستوى السنة الرابعة والخامسة ابتدائي. من مقاطعة ثنية 1 ولاية </a:t>
            </a:r>
            <a:r>
              <a:rPr lang="ar-DZ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بومرداس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 الأستاذة الأولى متربصة والثانية مكوّنة .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يعرض الفيديو أنواع التقويم. حيث يطلب من المتكون تحديد أنواع التقويم وفق الشبكة المقدمة .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الخلاصة : بعد المشاهدة يتوصل المتكون إلى التعرّف على التقويم التشخيصي والتقويم التكويني .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مصدر الفيديو : مدرسة فرحي 2/ مقاطعة الثنية ولاية </a:t>
            </a:r>
            <a:r>
              <a:rPr lang="ar-DZ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بومرداس</a:t>
            </a:r>
            <a:r>
              <a:rPr lang="ar-D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/.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675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 النّشاط: (30 دقيقة)، </a:t>
            </a:r>
          </a:p>
          <a:p>
            <a:pPr algn="r" rtl="1"/>
            <a:r>
              <a:rPr lang="ar-DZ" dirty="0" smtClean="0"/>
              <a:t>يركزّ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المؤطر</a:t>
            </a:r>
            <a:r>
              <a:rPr lang="ar-DZ" baseline="0" dirty="0" smtClean="0"/>
              <a:t> على التّقويم التّكويني </a:t>
            </a:r>
            <a:r>
              <a:rPr lang="ar-DZ" dirty="0" smtClean="0"/>
              <a:t> بعد ذكر أنواع التّقويم الأخرى</a:t>
            </a:r>
          </a:p>
          <a:p>
            <a:pPr algn="r" rtl="1"/>
            <a:r>
              <a:rPr lang="ar-DZ" dirty="0" smtClean="0"/>
              <a:t>المرجع : معجم علوم التربية ،مصطلحات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البيداغوجية</a:t>
            </a:r>
            <a:r>
              <a:rPr lang="ar-DZ" baseline="0" dirty="0" smtClean="0"/>
              <a:t> و </a:t>
            </a:r>
            <a:r>
              <a:rPr lang="ar-DZ" baseline="0" dirty="0" err="1" smtClean="0"/>
              <a:t>الديداكتيك</a:t>
            </a:r>
            <a:r>
              <a:rPr lang="ar-DZ" baseline="0" dirty="0" smtClean="0"/>
              <a:t> ( سلسلة علوم التربية  طبعة 1) . </a:t>
            </a:r>
            <a:endParaRPr lang="ar-D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675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 النّشاط: (30 دقيقة)، </a:t>
            </a:r>
          </a:p>
          <a:p>
            <a:pPr algn="r" rtl="1"/>
            <a:r>
              <a:rPr lang="ar-DZ" dirty="0" smtClean="0"/>
              <a:t>يطلب المدرب من المتدرّبين رسم بيت ، دون </a:t>
            </a:r>
            <a:r>
              <a:rPr lang="ar-DZ" dirty="0" err="1" smtClean="0"/>
              <a:t>ان</a:t>
            </a:r>
            <a:r>
              <a:rPr lang="ar-DZ" dirty="0" smtClean="0"/>
              <a:t> يعطيهم تفاصيل الرّسم والألوان ( المعايير بعد الإنجاز )</a:t>
            </a:r>
          </a:p>
          <a:p>
            <a:pPr algn="r" rtl="1"/>
            <a:r>
              <a:rPr lang="ar-DZ" dirty="0" smtClean="0"/>
              <a:t>شبكة</a:t>
            </a:r>
            <a:r>
              <a:rPr lang="ar-DZ" baseline="0" dirty="0" smtClean="0"/>
              <a:t> التّقويم: يقول المدرب</a:t>
            </a:r>
          </a:p>
          <a:p>
            <a:pPr algn="r" rtl="1"/>
            <a:r>
              <a:rPr lang="ar-DZ" baseline="0" dirty="0" smtClean="0"/>
              <a:t>من قام برسم بيت بطابقين يحصل على 5 نقاط  ومن رسمه بطابق واحدٍ لا يحصل على شيء</a:t>
            </a:r>
          </a:p>
          <a:p>
            <a:pPr algn="r" rtl="1"/>
            <a:r>
              <a:rPr lang="ar-DZ" baseline="0" dirty="0" smtClean="0"/>
              <a:t>من قام برسم بيت بسقف مسطّح 10 </a:t>
            </a:r>
            <a:r>
              <a:rPr lang="ar-DZ" baseline="0" dirty="0" err="1" smtClean="0"/>
              <a:t>ن</a:t>
            </a:r>
            <a:r>
              <a:rPr lang="ar-DZ" baseline="0" dirty="0" smtClean="0"/>
              <a:t> ومن لم يفعل 0</a:t>
            </a:r>
          </a:p>
          <a:p>
            <a:pPr algn="r" rtl="1"/>
            <a:r>
              <a:rPr lang="ar-DZ" baseline="0" dirty="0" smtClean="0"/>
              <a:t>من قام بتلوين الأبواب باللّون البنّي 5 </a:t>
            </a:r>
            <a:r>
              <a:rPr lang="ar-DZ" baseline="0" dirty="0" err="1" smtClean="0"/>
              <a:t>ن</a:t>
            </a:r>
            <a:r>
              <a:rPr lang="ar-DZ" baseline="0" dirty="0" smtClean="0"/>
              <a:t> وإلا فلا</a:t>
            </a:r>
          </a:p>
          <a:p>
            <a:pPr algn="r" rtl="1"/>
            <a:r>
              <a:rPr lang="ar-DZ" baseline="0" dirty="0" smtClean="0"/>
              <a:t>من قام برسم 5 نوافذ يحصل على 5 نقاط وإلا فلا</a:t>
            </a:r>
          </a:p>
          <a:p>
            <a:pPr algn="r" rtl="1"/>
            <a:r>
              <a:rPr lang="ar-DZ" baseline="0" dirty="0" smtClean="0"/>
              <a:t>من قام برسم حديقة 5ن </a:t>
            </a:r>
            <a:r>
              <a:rPr lang="ar-DZ" baseline="0" dirty="0" err="1" smtClean="0"/>
              <a:t>ومرآب</a:t>
            </a:r>
            <a:r>
              <a:rPr lang="ar-DZ" baseline="0" dirty="0" smtClean="0"/>
              <a:t> 5 نقاط</a:t>
            </a:r>
          </a:p>
          <a:p>
            <a:pPr algn="r" rtl="1"/>
            <a:r>
              <a:rPr lang="ar-DZ" baseline="0" dirty="0" smtClean="0"/>
              <a:t>من تحصل على أكثر من20 نقطة فهو ناجح ومن تحصّل أقل فهو فاشل </a:t>
            </a:r>
            <a:endParaRPr lang="ar-D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675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pPr algn="r" rtl="1"/>
            <a:r>
              <a:rPr lang="ar-DZ" dirty="0" smtClean="0"/>
              <a:t>المدّة: 10 </a:t>
            </a:r>
            <a:r>
              <a:rPr lang="ar-DZ" dirty="0" err="1" smtClean="0"/>
              <a:t>د</a:t>
            </a:r>
            <a:r>
              <a:rPr lang="ar-DZ" dirty="0" smtClean="0"/>
              <a:t> التفكير الفردي، ثم يختار قرينا  يشاركه</a:t>
            </a:r>
            <a:r>
              <a:rPr lang="ar-DZ" baseline="0" dirty="0" smtClean="0"/>
              <a:t> بفكرتين قام باستخدامهما، أو فكرتين سيقوم بالتّخطيط لهما مستقبلا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904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>
                <a:solidFill>
                  <a:schemeClr val="tx1"/>
                </a:solidFill>
              </a:rPr>
              <a:t>مدّة التّحضير : 5</a:t>
            </a:r>
            <a:r>
              <a:rPr lang="ar-DZ" baseline="0" dirty="0" smtClean="0">
                <a:solidFill>
                  <a:schemeClr val="tx1"/>
                </a:solidFill>
              </a:rPr>
              <a:t> دقائق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>
                <a:solidFill>
                  <a:schemeClr val="tx1"/>
                </a:solidFill>
              </a:rPr>
              <a:t>لنجاح أعمال الحصّة التّاسعة، يحضّر المدرّب / المتدربون وسائل العمل</a:t>
            </a:r>
          </a:p>
          <a:p>
            <a:pPr algn="r" rtl="1"/>
            <a:r>
              <a:rPr lang="ar-D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لفة خيط ، وشّريط لاّصق ، وعلبة </a:t>
            </a:r>
            <a:r>
              <a:rPr lang="ar-D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سباغيتي</a:t>
            </a:r>
            <a:r>
              <a:rPr lang="ar-D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، وقطع عجين أو علكة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0164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aseline="0" dirty="0" smtClean="0"/>
              <a:t>تقديم شرح لكلمة توقعات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3879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r>
              <a:rPr lang="ar-DZ" sz="1200" dirty="0" smtClean="0"/>
              <a:t>مدّة العرض: 30 </a:t>
            </a:r>
            <a:r>
              <a:rPr lang="ar-DZ" sz="1200" dirty="0" err="1" smtClean="0"/>
              <a:t>د</a:t>
            </a:r>
            <a:endParaRPr lang="ar-DZ" sz="1200" dirty="0" smtClean="0"/>
          </a:p>
          <a:p>
            <a:pPr algn="r" rtl="1"/>
            <a:r>
              <a:rPr lang="ar-DZ" sz="1200" dirty="0" smtClean="0"/>
              <a:t>عن طريق المناقشة، يستعرض </a:t>
            </a:r>
            <a:r>
              <a:rPr lang="ar-DZ" sz="1200" dirty="0" err="1" smtClean="0"/>
              <a:t>المؤطر</a:t>
            </a:r>
            <a:r>
              <a:rPr lang="ar-DZ" sz="1200" dirty="0" smtClean="0"/>
              <a:t> لائحة الوسائط </a:t>
            </a:r>
            <a:r>
              <a:rPr lang="ar-DZ" sz="1200" dirty="0" err="1" smtClean="0"/>
              <a:t>البيداغوجيّة</a:t>
            </a:r>
            <a:r>
              <a:rPr lang="ar-DZ" sz="1200" dirty="0" smtClean="0"/>
              <a:t> المختلفة: المرئية</a:t>
            </a:r>
            <a:r>
              <a:rPr lang="ar-DZ" sz="1200" baseline="0" dirty="0" smtClean="0"/>
              <a:t> </a:t>
            </a:r>
            <a:r>
              <a:rPr lang="ar-DZ" sz="1200" baseline="0" dirty="0" err="1" smtClean="0"/>
              <a:t>و</a:t>
            </a:r>
            <a:r>
              <a:rPr lang="ar-DZ" sz="1200" baseline="0" dirty="0" smtClean="0"/>
              <a:t> المسموعة </a:t>
            </a:r>
            <a:r>
              <a:rPr lang="ar-DZ" sz="1200" baseline="0" dirty="0" err="1" smtClean="0"/>
              <a:t>و</a:t>
            </a:r>
            <a:r>
              <a:rPr lang="ar-DZ" sz="1200" baseline="0" dirty="0" smtClean="0"/>
              <a:t> المكتوبة للإجابة عن التّساؤلات التّاليّة:</a:t>
            </a:r>
          </a:p>
          <a:p>
            <a:pPr algn="r" rtl="1"/>
            <a:r>
              <a:rPr lang="ar-DZ" sz="1200" baseline="0" dirty="0" smtClean="0"/>
              <a:t>متى </a:t>
            </a:r>
            <a:r>
              <a:rPr lang="ar-DZ" sz="1200" baseline="0" dirty="0" err="1" smtClean="0"/>
              <a:t>و</a:t>
            </a:r>
            <a:r>
              <a:rPr lang="ar-DZ" sz="1200" baseline="0" dirty="0" smtClean="0"/>
              <a:t> لماذا و كيف نستعملها ؟</a:t>
            </a:r>
          </a:p>
          <a:p>
            <a:pPr algn="r" rtl="1"/>
            <a:r>
              <a:rPr lang="ar-DZ" sz="1200" b="1" baseline="0" dirty="0" err="1" smtClean="0"/>
              <a:t>الاستراتيجية</a:t>
            </a:r>
            <a:r>
              <a:rPr lang="ar-DZ" sz="1200" baseline="0" dirty="0" smtClean="0"/>
              <a:t> : ترك الحرية </a:t>
            </a:r>
            <a:r>
              <a:rPr lang="ar-DZ" sz="1200" baseline="0" dirty="0" err="1" smtClean="0"/>
              <a:t>للمؤطر</a:t>
            </a:r>
            <a:r>
              <a:rPr lang="ar-DZ" sz="1200" baseline="0" dirty="0" smtClean="0"/>
              <a:t> اختيار </a:t>
            </a:r>
            <a:r>
              <a:rPr lang="ar-DZ" sz="1200" baseline="0" dirty="0" err="1" smtClean="0"/>
              <a:t>الاستراتيجية</a:t>
            </a:r>
            <a:r>
              <a:rPr lang="ar-DZ" sz="1200" baseline="0" dirty="0" smtClean="0"/>
              <a:t> المناسبة</a:t>
            </a:r>
          </a:p>
          <a:p>
            <a:pPr algn="r" rtl="1"/>
            <a:r>
              <a:rPr lang="ar-DZ" sz="1200" b="1" baseline="0" dirty="0" smtClean="0"/>
              <a:t>هيكلة</a:t>
            </a:r>
            <a:r>
              <a:rPr lang="ar-DZ" sz="1200" baseline="0" dirty="0" smtClean="0"/>
              <a:t> :</a:t>
            </a:r>
            <a:r>
              <a:rPr lang="ar-DZ" sz="1200" dirty="0" smtClean="0"/>
              <a:t>تعد الوسائل التعليمية وسيطا </a:t>
            </a:r>
            <a:r>
              <a:rPr lang="ar-DZ" sz="1200" baseline="0" dirty="0" smtClean="0"/>
              <a:t> </a:t>
            </a:r>
            <a:r>
              <a:rPr lang="ar-DZ" sz="1200" dirty="0" smtClean="0"/>
              <a:t>بين المتعلم والمعرفة والمدرس (المثلث </a:t>
            </a:r>
            <a:r>
              <a:rPr lang="ar-DZ" sz="1200" dirty="0" err="1" smtClean="0"/>
              <a:t>البيداغوجي</a:t>
            </a:r>
            <a:r>
              <a:rPr lang="ar-DZ" sz="1200" dirty="0" smtClean="0"/>
              <a:t>). وهي متعددة، يمكن إجمالها فيما يسمى بالوسائل</a:t>
            </a:r>
            <a:r>
              <a:rPr lang="ar-DZ" sz="1200" baseline="0" dirty="0" smtClean="0"/>
              <a:t> </a:t>
            </a:r>
            <a:r>
              <a:rPr lang="ar-DZ" sz="1200" dirty="0" smtClean="0"/>
              <a:t> </a:t>
            </a:r>
            <a:r>
              <a:rPr lang="ar-DZ" sz="1200" dirty="0" err="1" smtClean="0"/>
              <a:t>البيداغوجية</a:t>
            </a:r>
            <a:r>
              <a:rPr lang="ar-DZ" sz="1200" dirty="0" smtClean="0"/>
              <a:t>: المكتوبة (الكتاب المدرسيّ، السّبورة، ) والمسموعة (المسجلة) والمرئية (التلفاز). وقد تجمع كل هذه الوسائل فيما يسمى بالوسائط المتعددة (</a:t>
            </a:r>
            <a:r>
              <a:rPr lang="fr-FR" sz="1200" dirty="0" smtClean="0"/>
              <a:t>Multimédia)؛ </a:t>
            </a:r>
            <a:r>
              <a:rPr lang="ar-DZ" sz="1200" dirty="0" smtClean="0"/>
              <a:t>وهي تجميع لتكنولوجيات يكون الهدف منها تدبير النص والصوت والصورة في دعامة واحدة هي الحاسوب.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مدّة النّشاط: 60 </a:t>
            </a:r>
            <a:r>
              <a:rPr lang="ar-DZ" dirty="0" err="1" smtClean="0"/>
              <a:t>د</a:t>
            </a:r>
            <a:endParaRPr lang="ar-DZ" dirty="0" smtClean="0"/>
          </a:p>
          <a:p>
            <a:pPr algn="r" rtl="1"/>
            <a:r>
              <a:rPr lang="ar-DZ" dirty="0" smtClean="0"/>
              <a:t>نجاح هذا النشاط يرتبط بالتّحضير الجيّد قبل الشّروع في الإنجاز، </a:t>
            </a:r>
          </a:p>
          <a:p>
            <a:pPr algn="r" rtl="1"/>
            <a:r>
              <a:rPr lang="ar-DZ" dirty="0" smtClean="0"/>
              <a:t>يرتبط</a:t>
            </a:r>
            <a:r>
              <a:rPr lang="ar-DZ" baseline="0" dirty="0" smtClean="0"/>
              <a:t> هذا الموضوع بانجاز الحصة الرابعة  وهو إعداد وسائل لحصة </a:t>
            </a:r>
            <a:r>
              <a:rPr lang="ar-DZ" baseline="0" dirty="0" err="1" smtClean="0"/>
              <a:t>تعليميه</a:t>
            </a:r>
            <a:r>
              <a:rPr lang="ar-DZ" baseline="0" dirty="0" smtClean="0"/>
              <a:t>/ </a:t>
            </a:r>
            <a:r>
              <a:rPr lang="ar-DZ" baseline="0" dirty="0" err="1" smtClean="0"/>
              <a:t>تعلّمية</a:t>
            </a:r>
            <a:r>
              <a:rPr lang="ar-DZ" baseline="0" dirty="0" smtClean="0"/>
              <a:t>  </a:t>
            </a:r>
            <a:r>
              <a:rPr lang="ar-DZ" dirty="0" smtClean="0"/>
              <a:t>باستعمال</a:t>
            </a:r>
            <a:r>
              <a:rPr lang="ar-DZ" baseline="0" dirty="0" smtClean="0"/>
              <a:t> </a:t>
            </a:r>
            <a:r>
              <a:rPr lang="ar-DZ" dirty="0" smtClean="0"/>
              <a:t>مواد مسترجعة : قارورات ماء فارغة، صحون بلاستيكيّة، أوراق مختلفة ، أنابيب بلاستيكيّة، مطاط، سدّادات</a:t>
            </a:r>
            <a:r>
              <a:rPr lang="ar-DZ" baseline="0" dirty="0" smtClean="0"/>
              <a:t> ...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41386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DZ" dirty="0" smtClean="0"/>
          </a:p>
          <a:p>
            <a:pPr algn="r" rtl="1"/>
            <a:r>
              <a:rPr lang="ar-DZ" dirty="0" smtClean="0"/>
              <a:t>مدّة النشاط: 30 دقيقة </a:t>
            </a:r>
          </a:p>
          <a:p>
            <a:pPr algn="r" rtl="1"/>
            <a:r>
              <a:rPr lang="ar-DZ" dirty="0" smtClean="0"/>
              <a:t>شرح الإستراتيجية وخطوات التّنفيذ في دليل الإستراتيجيّات</a:t>
            </a:r>
          </a:p>
          <a:p>
            <a:pPr algn="r" rtl="1"/>
            <a:r>
              <a:rPr lang="ar-DZ" dirty="0" smtClean="0"/>
              <a:t>توزيع مجموعة بطاقات </a:t>
            </a:r>
            <a:r>
              <a:rPr lang="ar-DZ" dirty="0" err="1" smtClean="0"/>
              <a:t>التانغرام</a:t>
            </a:r>
            <a:r>
              <a:rPr lang="ar-DZ" dirty="0" smtClean="0"/>
              <a:t> مقصوصة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الى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اجزاء</a:t>
            </a:r>
            <a:r>
              <a:rPr lang="ar-DZ" baseline="0" dirty="0" smtClean="0"/>
              <a:t> و مطالبة المتكونين بتركيبها .</a:t>
            </a:r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المدّ: 10 دقائق </a:t>
            </a:r>
          </a:p>
          <a:p>
            <a:pPr algn="r" rtl="1"/>
            <a:r>
              <a:rPr lang="ar-DZ" dirty="0" smtClean="0"/>
              <a:t>عرض الحلّ وتوضيح</a:t>
            </a:r>
            <a:r>
              <a:rPr lang="ar-DZ" baseline="0" dirty="0" smtClean="0"/>
              <a:t> سبل الوصول إليه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 النّشاط: 15 دقيقة</a:t>
            </a:r>
          </a:p>
          <a:p>
            <a:pPr algn="r" rtl="1"/>
            <a:r>
              <a:rPr lang="ar-DZ" dirty="0" smtClean="0"/>
              <a:t>استخلاص أهمية العمل التّعاوني </a:t>
            </a:r>
            <a:r>
              <a:rPr lang="ar-DZ" baseline="0" dirty="0" smtClean="0"/>
              <a:t>وتدوينها على السبورة ومناقشتها للوصول إلى :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>
                <a:latin typeface="Calibri" panose="020F0502020204030204" pitchFamily="34" charset="0"/>
                <a:ea typeface="Calibri" panose="020F0502020204030204" pitchFamily="34" charset="0"/>
              </a:rPr>
              <a:t>أنّ </a:t>
            </a:r>
            <a:r>
              <a:rPr lang="ar-JO" dirty="0" smtClean="0">
                <a:latin typeface="Calibri" panose="020F0502020204030204" pitchFamily="34" charset="0"/>
                <a:ea typeface="Calibri" panose="020F0502020204030204" pitchFamily="34" charset="0"/>
              </a:rPr>
              <a:t>المجموعات</a:t>
            </a:r>
            <a:r>
              <a:rPr lang="ar-DZ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JO" dirty="0" smtClean="0">
                <a:latin typeface="Calibri" panose="020F0502020204030204" pitchFamily="34" charset="0"/>
                <a:ea typeface="Calibri" panose="020F0502020204030204" pitchFamily="34" charset="0"/>
              </a:rPr>
              <a:t>تستطيع حل المشكلات بفعالية أكبر من الأفراد </a:t>
            </a:r>
            <a:endParaRPr lang="ar-DZ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>
                <a:latin typeface="Calibri" panose="020F0502020204030204" pitchFamily="34" charset="0"/>
                <a:ea typeface="Calibri" panose="020F0502020204030204" pitchFamily="34" charset="0"/>
              </a:rPr>
              <a:t>تصحيح المفاهيم الخاطئة. </a:t>
            </a:r>
            <a:r>
              <a:rPr lang="ar-JO" dirty="0" smtClean="0">
                <a:latin typeface="Calibri" panose="020F0502020204030204" pitchFamily="34" charset="0"/>
                <a:ea typeface="Calibri" panose="020F0502020204030204" pitchFamily="34" charset="0"/>
              </a:rPr>
              <a:t>ويقل خوفهم حيث يقدمون </a:t>
            </a:r>
            <a:r>
              <a:rPr lang="ar-DZ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JO" dirty="0" smtClean="0">
                <a:latin typeface="Calibri" panose="020F0502020204030204" pitchFamily="34" charset="0"/>
                <a:ea typeface="Calibri" panose="020F0502020204030204" pitchFamily="34" charset="0"/>
              </a:rPr>
              <a:t>الإجابات بمجموعات</a:t>
            </a:r>
            <a:r>
              <a:rPr lang="ar-DZ" dirty="0" smtClean="0">
                <a:latin typeface="Calibri" panose="020F0502020204030204" pitchFamily="34" charset="0"/>
                <a:ea typeface="Calibri" panose="020F0502020204030204" pitchFamily="34" charset="0"/>
              </a:rPr>
              <a:t> بدل أن تكون أجوبة فرديّة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/>
            <a:endParaRPr lang="ar-DZ" baseline="0" dirty="0" smtClean="0"/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u="none" dirty="0" smtClean="0"/>
              <a:t>مدّة النّشاط : 45 </a:t>
            </a:r>
            <a:r>
              <a:rPr lang="ar-DZ" b="1" u="none" dirty="0" err="1" smtClean="0"/>
              <a:t>د</a:t>
            </a:r>
            <a:r>
              <a:rPr lang="ar-DZ" b="1" u="none" dirty="0" smtClean="0"/>
              <a:t> </a:t>
            </a:r>
          </a:p>
          <a:p>
            <a:pPr algn="r" rtl="1"/>
            <a:r>
              <a:rPr lang="ar-DZ" b="1" u="none" baseline="0" dirty="0" smtClean="0"/>
              <a:t>بعد ملء الخانة الثالثة يقوم المدرّب بحوصلة الجداول على ورقة كبيرة على السبورة دون تكرار الأفكار الواردة، ومناقشتها من قبل المتدرّبين </a:t>
            </a:r>
            <a:endParaRPr lang="ar-DZ" b="1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lnSpc>
                <a:spcPct val="100000"/>
              </a:lnSpc>
            </a:pPr>
            <a:r>
              <a:rPr lang="ar-DZ" altLang="en-US" dirty="0" smtClean="0">
                <a:ea typeface="MS PGothic" panose="020B0600070205080204" pitchFamily="34" charset="-128"/>
              </a:rPr>
              <a:t>مدة النّشاط : </a:t>
            </a:r>
            <a:r>
              <a:rPr lang="fr-FR" altLang="en-US" dirty="0" smtClean="0">
                <a:ea typeface="MS PGothic" panose="020B0600070205080204" pitchFamily="34" charset="-128"/>
              </a:rPr>
              <a:t>60</a:t>
            </a:r>
            <a:r>
              <a:rPr lang="ar-DZ" altLang="en-US" dirty="0" smtClean="0">
                <a:ea typeface="MS PGothic" panose="020B0600070205080204" pitchFamily="34" charset="-128"/>
              </a:rPr>
              <a:t> دقيقة ( حوصلة </a:t>
            </a:r>
            <a:r>
              <a:rPr lang="ar-DZ" altLang="en-US" dirty="0" err="1" smtClean="0">
                <a:ea typeface="MS PGothic" panose="020B0600070205080204" pitchFamily="34" charset="-128"/>
              </a:rPr>
              <a:t>اعمال</a:t>
            </a:r>
            <a:r>
              <a:rPr lang="ar-DZ" altLang="en-US" dirty="0" smtClean="0">
                <a:ea typeface="MS PGothic" panose="020B0600070205080204" pitchFamily="34" charset="-128"/>
              </a:rPr>
              <a:t> الأسبوع وتقويم الدّورة )</a:t>
            </a:r>
          </a:p>
          <a:p>
            <a:pPr marL="0" indent="0" algn="r" rtl="1" eaLnBrk="1" hangingPunct="1">
              <a:lnSpc>
                <a:spcPct val="100000"/>
              </a:lnSpc>
            </a:pPr>
            <a:r>
              <a:rPr lang="ar-DZ" altLang="en-US" dirty="0" smtClean="0">
                <a:ea typeface="MS PGothic" panose="020B0600070205080204" pitchFamily="34" charset="-128"/>
              </a:rPr>
              <a:t>يناقش المدرب مع المتدربين باستخدام</a:t>
            </a:r>
            <a:r>
              <a:rPr lang="ar-DZ" altLang="en-US" baseline="0" dirty="0" smtClean="0">
                <a:ea typeface="MS PGothic" panose="020B0600070205080204" pitchFamily="34" charset="-128"/>
              </a:rPr>
              <a:t> التّفكير ثم المشاركة( جدول التقييم الذّاتي ) </a:t>
            </a:r>
          </a:p>
          <a:p>
            <a:pPr marL="0" indent="0" algn="r" rtl="1" eaLnBrk="1" hangingPunct="1">
              <a:lnSpc>
                <a:spcPct val="100000"/>
              </a:lnSpc>
            </a:pPr>
            <a:r>
              <a:rPr lang="ar-EG" altLang="en-US" dirty="0" smtClean="0">
                <a:ea typeface="MS PGothic" panose="020B0600070205080204" pitchFamily="34" charset="-128"/>
              </a:rPr>
              <a:t> إلى أي مدى تشعر أن</a:t>
            </a:r>
            <a:r>
              <a:rPr lang="ar-DZ" altLang="en-US" dirty="0" err="1" smtClean="0">
                <a:ea typeface="MS PGothic" panose="020B0600070205080204" pitchFamily="34" charset="-128"/>
              </a:rPr>
              <a:t>ّك</a:t>
            </a:r>
            <a:r>
              <a:rPr lang="ar-DZ" altLang="en-US" dirty="0" smtClean="0">
                <a:ea typeface="MS PGothic" panose="020B0600070205080204" pitchFamily="34" charset="-128"/>
              </a:rPr>
              <a:t> تعلمت فعلا هذه الدّورة</a:t>
            </a:r>
            <a:r>
              <a:rPr lang="ar-EG" altLang="en-US" dirty="0" smtClean="0">
                <a:ea typeface="MS PGothic" panose="020B0600070205080204" pitchFamily="34" charset="-128"/>
              </a:rPr>
              <a:t>؟</a:t>
            </a:r>
          </a:p>
          <a:p>
            <a:pPr marL="0" indent="0" algn="r" rtl="1" eaLnBrk="1" hangingPunct="1">
              <a:lnSpc>
                <a:spcPct val="100000"/>
              </a:lnSpc>
            </a:pPr>
            <a:r>
              <a:rPr lang="ar-EG" altLang="en-US" dirty="0" smtClean="0">
                <a:ea typeface="MS PGothic" panose="020B0600070205080204" pitchFamily="34" charset="-128"/>
              </a:rPr>
              <a:t> كيف عرفت ذلك؟ وما الدليل </a:t>
            </a:r>
            <a:r>
              <a:rPr lang="ar-DZ" altLang="en-US" dirty="0" smtClean="0">
                <a:ea typeface="MS PGothic" panose="020B0600070205080204" pitchFamily="34" charset="-128"/>
              </a:rPr>
              <a:t>عليه</a:t>
            </a:r>
            <a:r>
              <a:rPr lang="ar-EG" altLang="en-US" dirty="0" smtClean="0">
                <a:ea typeface="MS PGothic" panose="020B0600070205080204" pitchFamily="34" charset="-128"/>
              </a:rPr>
              <a:t>؟</a:t>
            </a:r>
          </a:p>
          <a:p>
            <a:pPr marL="0" indent="0" algn="r" rtl="1" eaLnBrk="1" hangingPunct="1">
              <a:lnSpc>
                <a:spcPct val="100000"/>
              </a:lnSpc>
            </a:pPr>
            <a:r>
              <a:rPr lang="ar-EG" altLang="en-US" dirty="0" smtClean="0">
                <a:ea typeface="MS PGothic" panose="020B0600070205080204" pitchFamily="34" charset="-128"/>
              </a:rPr>
              <a:t> ما الذي ساعد</a:t>
            </a:r>
            <a:r>
              <a:rPr lang="ar-DZ" altLang="en-US" dirty="0" smtClean="0">
                <a:ea typeface="MS PGothic" panose="020B0600070205080204" pitchFamily="34" charset="-128"/>
              </a:rPr>
              <a:t>ك</a:t>
            </a:r>
            <a:r>
              <a:rPr lang="ar-EG" altLang="en-US" dirty="0" smtClean="0">
                <a:ea typeface="MS PGothic" panose="020B0600070205080204" pitchFamily="34" charset="-128"/>
              </a:rPr>
              <a:t> على القيام بذلك بصورٍة جيِّدَة؟</a:t>
            </a:r>
          </a:p>
          <a:p>
            <a:pPr marL="0" indent="0" algn="r" rtl="1" eaLnBrk="1" hangingPunct="1">
              <a:lnSpc>
                <a:spcPct val="100000"/>
              </a:lnSpc>
            </a:pPr>
            <a:r>
              <a:rPr lang="ar-EG" altLang="en-US" dirty="0" smtClean="0">
                <a:ea typeface="MS PGothic" panose="020B0600070205080204" pitchFamily="34" charset="-128"/>
              </a:rPr>
              <a:t>ما الذي فعلته بصورٍة مُختلفة؟</a:t>
            </a:r>
          </a:p>
          <a:p>
            <a:pPr marL="0" indent="0" algn="r" rtl="1" eaLnBrk="1" hangingPunct="1">
              <a:lnSpc>
                <a:spcPct val="100000"/>
              </a:lnSpc>
            </a:pPr>
            <a:r>
              <a:rPr lang="ar-EG" altLang="en-US" dirty="0" smtClean="0">
                <a:ea typeface="MS PGothic" panose="020B0600070205080204" pitchFamily="34" charset="-128"/>
              </a:rPr>
              <a:t>إلى أي مدى </a:t>
            </a:r>
            <a:r>
              <a:rPr lang="ar-DZ" altLang="en-US" dirty="0" smtClean="0">
                <a:ea typeface="MS PGothic" panose="020B0600070205080204" pitchFamily="34" charset="-128"/>
              </a:rPr>
              <a:t>يمكنك تطبيق ما تعلمته في الميدان</a:t>
            </a:r>
            <a:r>
              <a:rPr lang="ar-EG" altLang="en-US" dirty="0" smtClean="0">
                <a:ea typeface="MS PGothic" panose="020B0600070205080204" pitchFamily="34" charset="-128"/>
              </a:rPr>
              <a:t>؟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1248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lnSpc>
                <a:spcPct val="100000"/>
              </a:lnSpc>
            </a:pP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12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مدة النشاط : 10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دقائ</a:t>
            </a:r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ق ( كسر </a:t>
            </a:r>
            <a:r>
              <a:rPr lang="ar-D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الجليد )</a:t>
            </a:r>
            <a:endParaRPr lang="en-GB" dirty="0" smtClean="0"/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المرحلة الأولى: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المشاركون  يعرفون أنفسهم عن طريق رسم زهرة تتكون من قرص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أربعة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بتلات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وساق فيه ورقة،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بتتبعهم لخطوات يمليها عليهم المكون كالتالي: 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1- ارسم حيزا واكتب بداخله اغلي أمنية تتمناها.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2- بعد ذلك ارسم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بتلة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واكتب بداخلها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شيئ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واحد تريد فعله في حياتك.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3- ارسم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بتلة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ثانية اكتب بداخلها  مثل ،عبرة ، حكمة تؤمن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بها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4- </a:t>
            </a:r>
            <a:r>
              <a:rPr lang="ar-SA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</a:t>
            </a:r>
            <a:r>
              <a:rPr lang="ar-SA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البتلة</a:t>
            </a:r>
            <a:r>
              <a:rPr lang="ar-SA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الثالثة اكتب صعوبة واحدة تعاني منها في ممارساتك المهنية.</a:t>
            </a:r>
            <a:r>
              <a:rPr lang="fr-FR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5- في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البتلة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الرابعة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الاخيرة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اكتب المكان الذي تود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تكون فيه في هذا الوقت.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6- أخيرا ارسم ساق الزهرة وضع فيه ورقة كبيرة واكتب بداخلها ما تريد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تعرفه من خلال هذا التكوين.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المرحلة الثانية: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يطلب المدرب من الأساتذة البحث مع زملائهم من نفس الفوج عن الزميل الذي يشاركه في اكبر عدد من النقاط.( البحث عن النقاط المشتركة فيما بينهم ).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نفس الوقت المدرب يمر بين الأفواج ويسجل الصعوبات الأساتذة في ممارساتهم المهنية (السؤال الرابع) وحاجياتهم وما يريدون معرفته من هذا التكوين.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r>
              <a:rPr lang="ar-DZ" dirty="0" smtClean="0"/>
              <a:t>ملاحظة 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dirty="0" smtClean="0"/>
              <a:t>نشاط </a:t>
            </a:r>
            <a:r>
              <a:rPr lang="ar-DZ" b="1" dirty="0" err="1" smtClean="0"/>
              <a:t>تامّل</a:t>
            </a:r>
            <a:r>
              <a:rPr lang="ar-DZ" b="1" baseline="0" dirty="0" smtClean="0"/>
              <a:t> ذاتي : ما الذي سار بشكل جيد في الحصة  الأولى ؟، وما هي الصعوبات التي واجهتنا؟</a:t>
            </a:r>
          </a:p>
          <a:p>
            <a:pPr algn="r" rtl="1"/>
            <a:r>
              <a:rPr lang="ar-D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على المدرّب أخذ الملاحظات بعين الاعتبار قصد التّعديل والضّبط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9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1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9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3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59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1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5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3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5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578;&#1593;&#1604;&#1610;&#1605;&#1610;&#1577;%20&#1575;&#1604;&#1578;&#1575;&#1585;&#1610;&#1582;%20&#1608;%20&#1575;&#1604;&#1580;&#1594;&#1585;&#1575;&#1601;&#1610;&#1575;/&#1575;&#1604;&#1571;&#1587;&#1576;&#1608;&#1593;%201/&#1575;&#1604;&#1608;&#1579;&#1575;&#1574;&#1602;%20&#1575;&#1604;&#1605;&#1585;&#1575;&#1601;&#1602;&#1577;%20&#1604;&#1605;&#1606;&#1575;&#1607;&#1580;%20&#1575;&#1604;&#1605;&#1578;&#1608;&#1587;&#1591;%202016/&#1575;&#1604;&#1605;&#1608;&#1575;&#1583;%20&#1575;&#1604;&#1575;&#1580;&#1578;&#1605;&#1575;&#1593;&#1610;&#1577;.pdf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75;&#1604;&#1571;&#1587;&#1576;&#1608;&#1593;%201/&#1607;&#1610;&#1603;&#1604;&#1577;%20&#1608;&#1585;&#1602;&#1577;%20&#1575;&#1604;&#1593;&#1605;&#1604;%20&#1575;&#1604;&#1605;&#1601;&#1575;&#1607;&#1610;&#1605;%20&#1585;&#1602;&#1605;02.docx" TargetMode="External"/><Relationship Id="rId5" Type="http://schemas.openxmlformats.org/officeDocument/2006/relationships/hyperlink" Target="&#1575;&#1604;&#1571;&#1587;&#1576;&#1608;&#1593;1/&#1608;&#1585;&#1602;&#1577;-&#1593;&#1605;&#1604;-&#1575;&#1604;&#1581;&#1589;&#1577;1-&#1605;&#1601;&#1575;&#1607;&#1610;&#1605;-&#1575;&#1608;&#1605;&#1589;&#1591;&#1604;&#1581;&#1575;&#1578;-.pdf" TargetMode="External"/><Relationship Id="rId4" Type="http://schemas.openxmlformats.org/officeDocument/2006/relationships/hyperlink" Target="&#1575;&#1604;&#1571;&#1587;&#1576;&#1608;&#1593;%201/&#1608;&#1585;&#1602;&#1577;%20&#1575;&#1604;&#1593;&#1605;&#1604;%20&#1575;&#1604;&#1605;&#1601;&#1575;&#1607;&#1610;&#1605;%20&#1585;&#1602;&#1605;2.doc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578;&#1593;&#1604;&#1610;&#1605;&#1610;&#1577;%20&#1575;&#1604;&#1578;&#1575;&#1585;&#1610;&#1582;%20&#1608;%20&#1575;&#1604;&#1580;&#1594;&#1585;&#1575;&#1601;&#1610;&#1575;/&#1575;&#1604;&#1571;&#1587;&#1576;&#1608;&#1593;%201/&#1575;&#1604;&#1608;&#1579;&#1575;&#1574;&#1602;%20&#1575;&#1604;&#1605;&#1585;&#1575;&#1601;&#1602;&#1577;%20&#1604;&#1605;&#1606;&#1575;&#1607;&#1580;%20&#1575;&#1604;&#1605;&#1578;&#1608;&#1587;&#1591;%202016/&#1575;&#1604;&#1605;&#1608;&#1575;&#1583;%20&#1575;&#1604;&#1575;&#1580;&#1578;&#1605;&#1575;&#1593;&#1610;&#1577;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4vector.com/free-vector/time-temps-100179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578;&#1593;&#1604;&#1610;&#1605;&#1610;&#1577;%20&#1575;&#1604;&#1578;&#1575;&#1585;&#1610;&#1582;%20&#1608;%20&#1575;&#1604;&#1580;&#1594;&#1585;&#1575;&#1601;&#1610;&#1575;/&#1575;&#1604;&#1571;&#1587;&#1576;&#1608;&#1593;%201/&#1575;&#1604;&#1583;&#1601;&#1578;&#1585;%20&#1575;&#1604;&#1610;&#1608;&#1605;&#1610;%20%20%20&#1583;&#1601;&#1578;&#1585;%20&#1575;&#1604;&#1606;&#1589;&#1608;&#1589;%20%20&#1583;&#1601;&#1578;&#1585;%20&#1575;&#1604;&#1605;&#1578;&#1593;&#1604;&#1605;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&#1578;&#1593;&#1604;&#1610;&#1605;&#1610;&#1577;%20&#1575;&#1604;&#1578;&#1575;&#1585;&#1610;&#1582;%20&#1608;%20&#1575;&#1604;&#1580;&#1594;&#1585;&#1575;&#1601;&#1610;&#1575;/&#1575;&#1604;&#1571;&#1587;&#1576;&#1608;&#1593;%202/&#1608;.&#1606;%2004.docx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1578;&#1593;&#1604;&#1610;&#1605;&#1610;&#1577;%20&#1575;&#1604;&#1578;&#1575;&#1585;&#1610;&#1582;%20&#1608;%20&#1575;&#1604;&#1580;&#1594;&#1585;&#1575;&#1601;&#1610;&#1575;/&#1575;&#1604;&#1571;&#1587;&#1576;&#1608;&#1593;%202/&#1608;.&#1606;03.docx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hyperlink" Target="http://4vector.com/free-vector/time-temps-100179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&#1578;&#1593;&#1604;&#1610;&#1605;&#1610;&#1577;%20&#1575;&#1604;&#1578;&#1575;&#1585;&#1610;&#1582;%20&#1608;%20&#1575;&#1604;&#1580;&#1594;&#1585;&#1575;&#1601;&#1610;&#1575;/&#1575;&#1604;&#1571;&#1587;&#1576;&#1608;&#1593;%202/&#1606;.&#1608;01.doc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&#1575;&#1604;&#1571;&#1587;&#1576;&#1608;&#1593;%201/&#1586;&#1607;&#1585;&#1577;%20&#1575;&#1604;&#1578;&#1593;&#1575;&#1585;&#1601;.doc" TargetMode="External"/><Relationship Id="rId4" Type="http://schemas.openxmlformats.org/officeDocument/2006/relationships/hyperlink" Target="&#1575;&#1604;&#1571;&#1587;&#1576;&#1608;&#1593;1/&#1586;&#1607;&#1585;&#1577;%20&#1575;&#1604;&#1578;&#1593;&#1575;&#1585;&#1601;.do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0BF899E-5B7B-49D5-982A-90A4DA47C528}"/>
              </a:ext>
            </a:extLst>
          </p:cNvPr>
          <p:cNvSpPr/>
          <p:nvPr/>
        </p:nvSpPr>
        <p:spPr>
          <a:xfrm>
            <a:off x="1506366" y="2241790"/>
            <a:ext cx="6435113" cy="18175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التكوين البيداغوجي التحضيري أثناء</a:t>
            </a:r>
            <a:endParaRPr lang="fr-FR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rtl="1"/>
            <a:r>
              <a:rPr lang="ar-DZ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 التربص التجريبي للأساتذة</a:t>
            </a:r>
          </a:p>
          <a:p>
            <a:pPr algn="ctr" rtl="1"/>
            <a:r>
              <a:rPr lang="ar-DZ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-الدورة الأولى- </a:t>
            </a:r>
            <a:endParaRPr lang="ar-DZ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="" xmlns:a16="http://schemas.microsoft.com/office/drawing/2014/main" id="{E901D3E9-7B94-41D2-B313-FCB9AF29355F}"/>
              </a:ext>
            </a:extLst>
          </p:cNvPr>
          <p:cNvSpPr/>
          <p:nvPr/>
        </p:nvSpPr>
        <p:spPr>
          <a:xfrm>
            <a:off x="2008909" y="4378036"/>
            <a:ext cx="5574483" cy="142701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4800" b="1" dirty="0">
                <a:solidFill>
                  <a:schemeClr val="tx1"/>
                </a:solidFill>
              </a:rPr>
              <a:t> </a:t>
            </a:r>
            <a:r>
              <a:rPr lang="ar-DZ" sz="4000" b="1" dirty="0">
                <a:solidFill>
                  <a:srgbClr val="000000"/>
                </a:solidFill>
              </a:rPr>
              <a:t>مجال: المعرفة</a:t>
            </a:r>
            <a:r>
              <a:rPr lang="ar-DZ" sz="4400" b="1" dirty="0">
                <a:solidFill>
                  <a:srgbClr val="000000"/>
                </a:solidFill>
                <a:latin typeface="Calibri" panose="020F0502020204030204" pitchFamily="34" charset="0"/>
              </a:rPr>
              <a:t> المهنية</a:t>
            </a:r>
            <a:endParaRPr lang="ar-DZ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rtl="1"/>
            <a:r>
              <a:rPr lang="ar-DZ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تعليمية مادة </a:t>
            </a:r>
            <a:r>
              <a:rPr lang="ar-DZ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التاريخ والجغرافيا (متوسط)</a:t>
            </a:r>
            <a:endParaRPr lang="fr-FR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r" rtl="1"/>
            <a:endParaRPr lang="fr-FR" sz="28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7" y="72420"/>
            <a:ext cx="1506366" cy="156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3392" y="63801"/>
            <a:ext cx="1546334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563520" y="72420"/>
            <a:ext cx="5977008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ا</a:t>
            </a:r>
            <a:r>
              <a:rPr lang="ar-SA" sz="3200" b="1" dirty="0">
                <a:latin typeface="MS Mincho" pitchFamily="49" charset="-128"/>
                <a:ea typeface="MS Mincho" pitchFamily="49" charset="-128"/>
              </a:rPr>
              <a:t>لجمهورية الجزائرية الديمقراطية الشعبية</a:t>
            </a:r>
          </a:p>
          <a:p>
            <a:pPr algn="ctr" rtl="1"/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وزارة </a:t>
            </a:r>
            <a:r>
              <a:rPr lang="ar-SA" sz="3200" b="1" dirty="0">
                <a:latin typeface="MS Mincho" pitchFamily="49" charset="-128"/>
                <a:ea typeface="MS Mincho" pitchFamily="49" charset="-128"/>
              </a:rPr>
              <a:t>التربية 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الوطنية</a:t>
            </a:r>
            <a:endParaRPr lang="ar-DZ" sz="3200" b="1" dirty="0" smtClean="0">
              <a:latin typeface="MS Mincho" pitchFamily="49" charset="-128"/>
              <a:ea typeface="MS Mincho" pitchFamily="49" charset="-128"/>
            </a:endParaRPr>
          </a:p>
          <a:p>
            <a:pPr algn="ctr" rtl="1"/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المفتشية العامة للبيداغوجيا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8815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157" y="398651"/>
            <a:ext cx="78824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r-FR" sz="3200" dirty="0" smtClean="0"/>
              <a:t> </a:t>
            </a:r>
            <a:r>
              <a:rPr lang="ar-JO" sz="3200" b="1" dirty="0" smtClean="0"/>
              <a:t>ما </a:t>
            </a:r>
            <a:r>
              <a:rPr lang="ar-DZ" sz="3200" b="1" dirty="0" smtClean="0"/>
              <a:t>هي الصّعوبات التي واجهتك </a:t>
            </a:r>
            <a:r>
              <a:rPr lang="ar-JO" sz="3200" b="1" dirty="0" smtClean="0"/>
              <a:t>؟</a:t>
            </a:r>
            <a:r>
              <a:rPr lang="en-US" sz="3200" b="1" dirty="0" smtClean="0"/>
              <a:t>    </a:t>
            </a:r>
            <a:endParaRPr lang="en-US" sz="3200" b="1" dirty="0"/>
          </a:p>
          <a:p>
            <a:endParaRPr lang="en-US" sz="3200" dirty="0">
              <a:solidFill>
                <a:srgbClr val="800000"/>
              </a:solidFill>
            </a:endParaRPr>
          </a:p>
          <a:p>
            <a:r>
              <a:rPr lang="en-US" sz="3200" dirty="0" smtClean="0">
                <a:solidFill>
                  <a:srgbClr val="800000"/>
                </a:solidFill>
              </a:rPr>
              <a:t> </a:t>
            </a:r>
            <a:endParaRPr lang="en-US" sz="3200" dirty="0">
              <a:solidFill>
                <a:srgbClr val="800000"/>
              </a:solidFill>
            </a:endParaRPr>
          </a:p>
        </p:txBody>
      </p:sp>
      <p:pic>
        <p:nvPicPr>
          <p:cNvPr id="2672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157" y="2800350"/>
            <a:ext cx="3787144" cy="308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10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3901" y="226495"/>
            <a:ext cx="8484977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3600" b="1" dirty="0" smtClean="0">
                <a:hlinkClick r:id="rId3" action="ppaction://hlinkfile"/>
              </a:rPr>
              <a:t>النشاط</a:t>
            </a:r>
            <a:r>
              <a:rPr lang="ar-DZ" sz="3600" b="1" dirty="0">
                <a:hlinkClick r:id="rId3" action="ppaction://hlinkfile"/>
              </a:rPr>
              <a:t> </a:t>
            </a:r>
            <a:r>
              <a:rPr lang="ar-DZ" sz="3600" b="1" dirty="0" smtClean="0">
                <a:hlinkClick r:id="rId3" action="ppaction://hlinkfile"/>
              </a:rPr>
              <a:t>رقم 01</a:t>
            </a:r>
            <a:endParaRPr lang="ar-DZ" sz="3600" b="1" dirty="0" smtClean="0">
              <a:hlinkClick r:id="rId4" action="ppaction://hlinkfile"/>
            </a:endParaRPr>
          </a:p>
          <a:p>
            <a:pPr algn="r" rtl="1"/>
            <a:endParaRPr lang="ar-DZ" sz="2400" b="1" dirty="0" smtClean="0">
              <a:hlinkClick r:id="rId5" action="ppaction://hlinkfile"/>
            </a:endParaRPr>
          </a:p>
          <a:p>
            <a:pPr algn="r" rtl="1"/>
            <a:endParaRPr lang="ar-DZ" sz="2400" b="1" dirty="0" smtClean="0">
              <a:hlinkClick r:id="rId5" action="ppaction://hlinkfile"/>
            </a:endParaRPr>
          </a:p>
          <a:p>
            <a:pPr algn="r" rtl="1"/>
            <a:r>
              <a:rPr lang="ar-DZ" sz="3600" dirty="0" smtClean="0"/>
              <a:t>هيكلة</a:t>
            </a:r>
            <a:r>
              <a:rPr lang="ar-DZ" sz="3600" dirty="0" smtClean="0">
                <a:hlinkClick r:id="rId6" action="ppaction://hlinkfile"/>
              </a:rPr>
              <a:t> </a:t>
            </a:r>
            <a:r>
              <a:rPr lang="ar-DZ" sz="3600" dirty="0" smtClean="0"/>
              <a:t>الميدان التّعلّميّ:</a:t>
            </a:r>
          </a:p>
          <a:p>
            <a:pPr algn="r" rtl="1"/>
            <a:endParaRPr lang="ar-DZ" sz="3600" dirty="0" smtClean="0">
              <a:solidFill>
                <a:srgbClr val="800000"/>
              </a:solidFill>
            </a:endParaRPr>
          </a:p>
          <a:p>
            <a:pPr algn="r" rtl="1"/>
            <a:r>
              <a:rPr lang="ar-DZ" sz="3600" dirty="0" smtClean="0"/>
              <a:t>ضع في كل علبة ما  يناسبها من مفهوم</a:t>
            </a:r>
            <a:endParaRPr lang="en-US" sz="3600" dirty="0" smtClean="0"/>
          </a:p>
          <a:p>
            <a:pPr algn="r" rtl="1"/>
            <a:endParaRPr lang="en-US" sz="3600" b="1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7381" y="4003675"/>
            <a:ext cx="8698019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271588" y="1193799"/>
            <a:ext cx="101235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 smtClean="0">
              <a:solidFill>
                <a:srgbClr val="800000"/>
              </a:solidFill>
            </a:endParaRPr>
          </a:p>
          <a:p>
            <a:pPr algn="r"/>
            <a:r>
              <a:rPr lang="ar-DZ" sz="3200" dirty="0" smtClean="0">
                <a:solidFill>
                  <a:srgbClr val="800000"/>
                </a:solidFill>
              </a:rPr>
              <a:t>                         </a:t>
            </a:r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>
              <a:solidFill>
                <a:srgbClr val="800000"/>
              </a:solidFill>
            </a:endParaRPr>
          </a:p>
          <a:p>
            <a:r>
              <a:rPr lang="en-US" sz="3200" dirty="0" smtClean="0">
                <a:solidFill>
                  <a:srgbClr val="800000"/>
                </a:solidFill>
              </a:rPr>
              <a:t> </a:t>
            </a:r>
            <a:endParaRPr lang="en-US" sz="3200" dirty="0">
              <a:solidFill>
                <a:srgbClr val="8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12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2294" y="470524"/>
            <a:ext cx="8529637" cy="597086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/>
            <a:r>
              <a:rPr lang="ar-DZ" sz="4000" b="1" smtClean="0">
                <a:hlinkClick r:id="rId3" action="ppaction://hlinkfile"/>
              </a:rPr>
              <a:t>النشاط رقم 02</a:t>
            </a:r>
            <a:endParaRPr lang="ar-DZ" sz="4000" b="1" dirty="0" smtClean="0"/>
          </a:p>
          <a:p>
            <a:pPr algn="ctr" rtl="1"/>
            <a:endParaRPr lang="ar-DZ" sz="4000" b="1" dirty="0" smtClean="0"/>
          </a:p>
          <a:p>
            <a:pPr algn="r" rtl="1"/>
            <a:r>
              <a:rPr lang="ar-DZ" sz="2800" b="1" dirty="0" smtClean="0"/>
              <a:t>بناءُ وضعيات مختلفة</a:t>
            </a:r>
          </a:p>
          <a:p>
            <a:pPr algn="r" rtl="1"/>
            <a:r>
              <a:rPr lang="ar-DZ" sz="2800" dirty="0" smtClean="0"/>
              <a:t>اعتمادا على السندات المقدمة قم ببناء وضعيات وفق هيكلة الميدان</a:t>
            </a:r>
          </a:p>
          <a:p>
            <a:pPr algn="r"/>
            <a:endParaRPr lang="ar-DZ" sz="2800" dirty="0" smtClean="0"/>
          </a:p>
          <a:p>
            <a:pPr algn="r"/>
            <a:endParaRPr lang="ar-DZ" sz="2800" dirty="0" smtClean="0"/>
          </a:p>
          <a:p>
            <a:pPr algn="r"/>
            <a:r>
              <a:rPr lang="ar-DZ" sz="2800" dirty="0" smtClean="0"/>
              <a:t>استراتيجية معرض التجوال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DZ" sz="5400" b="0" i="0" u="sng" strike="noStrike" cap="none" normalizeH="0" baseline="0" dirty="0" smtClean="0">
              <a:ln>
                <a:noFill/>
              </a:ln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5400" u="sng" dirty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DZ" sz="5400" b="0" i="0" u="sng" strike="noStrike" cap="none" normalizeH="0" baseline="0" dirty="0" smtClean="0">
              <a:ln>
                <a:noFill/>
              </a:ln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pic>
        <p:nvPicPr>
          <p:cNvPr id="268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82" y="4074760"/>
            <a:ext cx="2978118" cy="239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742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8" y="185739"/>
            <a:ext cx="871537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3200" b="1" dirty="0" smtClean="0"/>
              <a:t>ملخّص الحصة </a:t>
            </a:r>
          </a:p>
          <a:p>
            <a:pPr algn="ctr"/>
            <a:endParaRPr lang="ar-DZ" sz="3200" dirty="0" smtClean="0"/>
          </a:p>
          <a:p>
            <a:pPr algn="ctr"/>
            <a:endParaRPr lang="ar-DZ" sz="3200" dirty="0" smtClean="0"/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 smtClean="0">
              <a:solidFill>
                <a:srgbClr val="800000"/>
              </a:solidFill>
            </a:endParaRPr>
          </a:p>
          <a:p>
            <a:pPr algn="r"/>
            <a:r>
              <a:rPr lang="ar-DZ" sz="3200" dirty="0" smtClean="0">
                <a:solidFill>
                  <a:srgbClr val="800000"/>
                </a:solidFill>
              </a:rPr>
              <a:t>                         </a:t>
            </a:r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>
              <a:solidFill>
                <a:srgbClr val="800000"/>
              </a:solidFill>
            </a:endParaRPr>
          </a:p>
          <a:p>
            <a:r>
              <a:rPr lang="en-US" sz="3200" dirty="0" smtClean="0">
                <a:solidFill>
                  <a:srgbClr val="800000"/>
                </a:solidFill>
              </a:rPr>
              <a:t> </a:t>
            </a:r>
            <a:endParaRPr lang="en-US" sz="3200" dirty="0">
              <a:solidFill>
                <a:srgbClr val="800000"/>
              </a:solidFill>
            </a:endParaRPr>
          </a:p>
        </p:txBody>
      </p:sp>
      <p:pic>
        <p:nvPicPr>
          <p:cNvPr id="269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3163" y="1525275"/>
            <a:ext cx="4110037" cy="408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13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Flèche courbée vers la gauche 8"/>
          <p:cNvSpPr/>
          <p:nvPr/>
        </p:nvSpPr>
        <p:spPr>
          <a:xfrm rot="10800000" flipH="1">
            <a:off x="6141410" y="2419463"/>
            <a:ext cx="823579" cy="2568269"/>
          </a:xfrm>
          <a:prstGeom prst="curvedLeftArrow">
            <a:avLst>
              <a:gd name="adj1" fmla="val 25000"/>
              <a:gd name="adj2" fmla="val 50000"/>
              <a:gd name="adj3" fmla="val 5048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 courbée vers la gauche 10"/>
          <p:cNvSpPr/>
          <p:nvPr/>
        </p:nvSpPr>
        <p:spPr>
          <a:xfrm rot="5400000" flipH="1">
            <a:off x="3915630" y="69286"/>
            <a:ext cx="704352" cy="2574036"/>
          </a:xfrm>
          <a:prstGeom prst="curvedLeftArrow">
            <a:avLst>
              <a:gd name="adj1" fmla="val 25000"/>
              <a:gd name="adj2" fmla="val 50000"/>
              <a:gd name="adj3" fmla="val 170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 courbée vers la gauche 11"/>
          <p:cNvSpPr/>
          <p:nvPr/>
        </p:nvSpPr>
        <p:spPr>
          <a:xfrm flipH="1">
            <a:off x="1547209" y="2166022"/>
            <a:ext cx="753449" cy="2799504"/>
          </a:xfrm>
          <a:prstGeom prst="curvedLeftArrow">
            <a:avLst>
              <a:gd name="adj1" fmla="val 25000"/>
              <a:gd name="adj2" fmla="val 50000"/>
              <a:gd name="adj3" fmla="val 42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 courbée vers la gauche 12"/>
          <p:cNvSpPr/>
          <p:nvPr/>
        </p:nvSpPr>
        <p:spPr>
          <a:xfrm rot="16200000" flipH="1">
            <a:off x="4031360" y="4303706"/>
            <a:ext cx="581108" cy="2799504"/>
          </a:xfrm>
          <a:prstGeom prst="curvedLeftArrow">
            <a:avLst>
              <a:gd name="adj1" fmla="val 25000"/>
              <a:gd name="adj2" fmla="val 50000"/>
              <a:gd name="adj3" fmla="val 42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44289" y="298425"/>
            <a:ext cx="42422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b="1" dirty="0" smtClean="0"/>
              <a:t>الحصة </a:t>
            </a:r>
            <a:r>
              <a:rPr lang="fr-FR" sz="4000" b="1" dirty="0" smtClean="0"/>
              <a:t>02</a:t>
            </a:r>
            <a:endParaRPr lang="en-GB" sz="4000" b="1" dirty="0"/>
          </a:p>
          <a:p>
            <a:pPr algn="ctr"/>
            <a:endParaRPr lang="en-GB" sz="44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4463" y="1469108"/>
            <a:ext cx="5569142" cy="356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14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4387" y="378884"/>
            <a:ext cx="75723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4800" b="1" dirty="0" smtClean="0"/>
              <a:t>الهدف </a:t>
            </a:r>
            <a:r>
              <a:rPr lang="ar-DZ" sz="3600" b="1" dirty="0" smtClean="0"/>
              <a:t>:</a:t>
            </a:r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يتعرّف على عناصر العملية التعليميّة / التعلميّة </a:t>
            </a:r>
          </a:p>
          <a:p>
            <a:pPr algn="r" rtl="1"/>
            <a:r>
              <a:rPr lang="ar-DZ" sz="3200" b="1" dirty="0" smtClean="0"/>
              <a:t>لإنجاز مخطط  حصة .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ar-DZ" sz="3200" b="1" dirty="0" smtClean="0"/>
          </a:p>
          <a:p>
            <a:pPr algn="r" rtl="1"/>
            <a:endParaRPr lang="ar-DZ" sz="3200" b="1" dirty="0"/>
          </a:p>
          <a:p>
            <a:pPr algn="r" rtl="1"/>
            <a:endParaRPr lang="ar-DZ" sz="3200" b="1" dirty="0" smtClean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15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92070" y="288945"/>
            <a:ext cx="8394730" cy="643253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i="0" u="sng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ar-DZ" sz="5400" i="0" u="sng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03</a:t>
            </a:r>
          </a:p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ar-DZ" sz="3200" b="1" dirty="0" smtClean="0">
                <a:latin typeface="Calibri" pitchFamily="34" charset="0"/>
              </a:rPr>
              <a:t>أسئلة ضرورية تساعدني في تخطيط حصّة تعليمية / </a:t>
            </a:r>
            <a:r>
              <a:rPr lang="ar-DZ" sz="3200" b="1" dirty="0" err="1" smtClean="0">
                <a:latin typeface="Calibri" pitchFamily="34" charset="0"/>
              </a:rPr>
              <a:t>تعلّميّة</a:t>
            </a:r>
            <a:r>
              <a:rPr lang="ar-DZ" sz="2800" dirty="0" smtClean="0">
                <a:latin typeface="Calibri" pitchFamily="34" charset="0"/>
              </a:rPr>
              <a:t/>
            </a:r>
            <a:br>
              <a:rPr lang="ar-DZ" sz="2800" dirty="0" smtClean="0">
                <a:latin typeface="Calibri" pitchFamily="34" charset="0"/>
              </a:rPr>
            </a:br>
            <a:endParaRPr lang="ar-DZ" sz="2800" dirty="0" smtClean="0">
              <a:latin typeface="Calibri" pitchFamily="34" charset="0"/>
            </a:endParaRPr>
          </a:p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ar-DZ" sz="2800" dirty="0" smtClean="0">
                <a:latin typeface="Calibri" pitchFamily="34" charset="0"/>
              </a:rPr>
              <a:t/>
            </a:r>
            <a:br>
              <a:rPr lang="ar-DZ" sz="2800" dirty="0" smtClean="0">
                <a:latin typeface="Calibri" pitchFamily="34" charset="0"/>
              </a:rPr>
            </a:br>
            <a:r>
              <a:rPr lang="ar-DZ" sz="2800" dirty="0" smtClean="0">
                <a:latin typeface="Calibri" pitchFamily="34" charset="0"/>
              </a:rPr>
              <a:t> </a:t>
            </a:r>
            <a:r>
              <a:rPr lang="ar-DZ" sz="2400" b="1" dirty="0" smtClean="0"/>
              <a:t>و انت تخطّط لحصة تعليميّة / تعلميّة حدد أهم الأسئلة التي تتبادر الى ذهنك ؟</a:t>
            </a:r>
            <a:r>
              <a:rPr lang="ar-DZ" sz="2400" dirty="0" smtClean="0"/>
              <a:t/>
            </a:r>
            <a:br>
              <a:rPr lang="ar-DZ" sz="2400" dirty="0" smtClean="0"/>
            </a:br>
            <a:endParaRPr lang="ar-DZ" sz="2400" dirty="0" smtClean="0"/>
          </a:p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ar-DZ" sz="2800" dirty="0" smtClean="0">
                <a:latin typeface="Calibri" pitchFamily="34" charset="0"/>
              </a:rPr>
              <a:t/>
            </a:r>
            <a:br>
              <a:rPr lang="ar-DZ" sz="2800" dirty="0" smtClean="0">
                <a:latin typeface="Calibri" pitchFamily="34" charset="0"/>
              </a:rPr>
            </a:br>
            <a:r>
              <a:rPr lang="ar-DZ" sz="2800" dirty="0" smtClean="0">
                <a:latin typeface="Calibri" pitchFamily="34" charset="0"/>
              </a:rPr>
              <a:t> </a:t>
            </a:r>
            <a:r>
              <a:rPr lang="ar-DZ" sz="2800" b="1" dirty="0" smtClean="0">
                <a:latin typeface="Calibri" pitchFamily="34" charset="0"/>
              </a:rPr>
              <a:t>استراتيجية (فكر – زاوج – شارك ) </a:t>
            </a:r>
            <a:r>
              <a:rPr lang="fr-FR" sz="2800" b="1" dirty="0" smtClean="0">
                <a:latin typeface="Calibri" pitchFamily="34" charset="0"/>
              </a:rPr>
              <a:t>TPS</a:t>
            </a:r>
            <a:endParaRPr kumimoji="0" lang="ar-DZ" sz="2400" b="1" i="0" u="sng" strike="noStrike" cap="none" normalizeH="0" baseline="0" dirty="0" smtClean="0">
              <a:ln>
                <a:noFill/>
              </a:ln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70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" y="3385865"/>
            <a:ext cx="3228975" cy="297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531" y="354012"/>
            <a:ext cx="815500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عناصر</a:t>
            </a:r>
            <a:r>
              <a:rPr lang="ar-DZ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D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العمليّة التعليمية التعلُّمية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sz="2800" dirty="0">
              <a:solidFill>
                <a:srgbClr val="800000"/>
              </a:solidFill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4131" y="1492784"/>
            <a:ext cx="5515567" cy="433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17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02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9584" y="238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DZ" dirty="0" smtClean="0">
                <a:solidFill>
                  <a:srgbClr val="FF0000"/>
                </a:solidFill>
              </a:rPr>
              <a:t/>
            </a:r>
            <a:br>
              <a:rPr lang="ar-DZ" dirty="0" smtClean="0">
                <a:solidFill>
                  <a:srgbClr val="FF0000"/>
                </a:solidFill>
              </a:rPr>
            </a:br>
            <a:r>
              <a:rPr lang="ar-D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إلى أين نتّجه الآنَ </a:t>
            </a:r>
            <a:r>
              <a:rPr lang="ar-D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؟</a:t>
            </a:r>
            <a:r>
              <a:rPr lang="ar-DZ" dirty="0" smtClean="0">
                <a:solidFill>
                  <a:srgbClr val="FF0000"/>
                </a:solidFill>
              </a:rPr>
              <a:t/>
            </a:r>
            <a:br>
              <a:rPr lang="ar-DZ" dirty="0" smtClean="0">
                <a:solidFill>
                  <a:srgbClr val="FF0000"/>
                </a:solidFill>
              </a:rPr>
            </a:b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18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5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4032"/>
            <a:ext cx="979169" cy="893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7488" y="1509245"/>
            <a:ext cx="4014787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99342" y="334550"/>
            <a:ext cx="35183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b="1" dirty="0" smtClean="0"/>
              <a:t>الحصة </a:t>
            </a:r>
            <a:r>
              <a:rPr lang="fr-FR" sz="4000" b="1" dirty="0" smtClean="0"/>
              <a:t>03</a:t>
            </a:r>
            <a:endParaRPr lang="en-GB" sz="4000" b="1" dirty="0"/>
          </a:p>
          <a:p>
            <a:pPr algn="ctr"/>
            <a:endParaRPr lang="en-GB" sz="44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9477" y="2066621"/>
            <a:ext cx="5578093" cy="35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19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2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096" y="3447696"/>
            <a:ext cx="3878207" cy="2908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36" y="2103196"/>
            <a:ext cx="3844189" cy="28831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3971925" y="300038"/>
            <a:ext cx="4564856" cy="158591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4800" b="1" dirty="0" smtClean="0"/>
              <a:t>تعليمية </a:t>
            </a:r>
          </a:p>
          <a:p>
            <a:pPr algn="ctr"/>
            <a:r>
              <a:rPr lang="ar-DZ" sz="4800" b="1" dirty="0" smtClean="0"/>
              <a:t>التاريخ و الجغرافيا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3043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9570" y="785813"/>
            <a:ext cx="773006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الهدف</a:t>
            </a:r>
            <a:r>
              <a:rPr lang="ar-DZ" sz="4400" b="1" dirty="0" smtClean="0"/>
              <a:t> </a:t>
            </a:r>
            <a:r>
              <a:rPr lang="ar-DZ" sz="3200" b="1" dirty="0" smtClean="0"/>
              <a:t>:</a:t>
            </a:r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يخطط لحصّة تعلّيمية / تعلُّمية  من خلال مشاهدة صفيّة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20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21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357188" y="1027297"/>
            <a:ext cx="8599517" cy="249299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  <a:hlinkClick r:id="rId3" action="ppaction://hlinkfile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  <a:hlinkClick r:id="rId3" action="ppaction://hlinkfile"/>
              </a:rPr>
              <a:t>04</a:t>
            </a:r>
            <a:endParaRPr lang="ar-DZ" altLang="en-US" sz="54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ctr" rtl="1">
              <a:lnSpc>
                <a:spcPct val="150000"/>
              </a:lnSpc>
            </a:pPr>
            <a:endParaRPr lang="ar-DZ" altLang="en-US" sz="14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DZ" altLang="en-US" sz="3600" dirty="0" smtClean="0">
                <a:ea typeface="MS PGothic" panose="020B0600070205080204" pitchFamily="34" charset="-128"/>
              </a:rPr>
              <a:t>استغلال الوثائق التالية لتحضير وضعية تعليمية / تعلمية</a:t>
            </a:r>
            <a:endParaRPr lang="ar-DZ" sz="3600" dirty="0" smtClean="0">
              <a:latin typeface="Arial" pitchFamily="34" charset="0"/>
              <a:ea typeface="MS PGothic" panose="020B060007020508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9150" y="918556"/>
            <a:ext cx="774858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000" b="1" dirty="0" smtClean="0"/>
              <a:t>الهدف </a:t>
            </a:r>
            <a:r>
              <a:rPr lang="ar-DZ" sz="3200" b="1" dirty="0" smtClean="0"/>
              <a:t>:</a:t>
            </a:r>
          </a:p>
          <a:p>
            <a:pPr algn="r" rtl="1"/>
            <a:endParaRPr lang="fr-FR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يضبط الأعمال المنجزة ويتمثلها .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22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23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2070" y="438150"/>
            <a:ext cx="8394730" cy="4385816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05</a:t>
            </a:r>
          </a:p>
          <a:p>
            <a:pPr algn="ctr" rtl="1"/>
            <a:endParaRPr lang="ar-DZ" sz="4000" b="1" dirty="0" smtClean="0"/>
          </a:p>
          <a:p>
            <a:pPr algn="ctr" rtl="1"/>
            <a:r>
              <a:rPr lang="ar-DZ" sz="4000" b="1" dirty="0" smtClean="0"/>
              <a:t>تمثيل السيناريو المقترح للوضعيّة</a:t>
            </a:r>
            <a:endParaRPr lang="ar-DZ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إستراتيجيّة لعب الأدوار</a:t>
            </a:r>
            <a:endParaRPr lang="ar-DZ" altLang="en-US" sz="40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DZ" altLang="en-US" sz="3600" dirty="0" smtClean="0">
                <a:ea typeface="MS PGothic" panose="020B0600070205080204" pitchFamily="34" charset="-128"/>
              </a:rPr>
              <a:t> </a:t>
            </a: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48717"/>
            <a:ext cx="3149600" cy="230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832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24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0670" y="533400"/>
            <a:ext cx="8166130" cy="50783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ar-DZ" sz="54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09</a:t>
            </a:r>
            <a:endParaRPr lang="ar-DZ" sz="4000" b="1" dirty="0" smtClean="0"/>
          </a:p>
          <a:p>
            <a:pPr algn="r" rtl="1"/>
            <a:r>
              <a:rPr lang="ar-DZ" sz="3600" dirty="0" smtClean="0"/>
              <a:t> اعتمادا على السيناريوهات المقدمة ، </a:t>
            </a:r>
          </a:p>
          <a:p>
            <a:pPr algn="r" rtl="1"/>
            <a:r>
              <a:rPr lang="ar-DZ" sz="3600" dirty="0" smtClean="0"/>
              <a:t>حاول </a:t>
            </a:r>
            <a:r>
              <a:rPr lang="ar-DZ" sz="3600" dirty="0" err="1" smtClean="0"/>
              <a:t>ان</a:t>
            </a:r>
            <a:r>
              <a:rPr lang="ar-DZ" sz="3600" dirty="0" smtClean="0"/>
              <a:t> تحصر نقاط القوة </a:t>
            </a:r>
            <a:r>
              <a:rPr lang="ar-DZ" sz="3600" dirty="0" err="1" smtClean="0"/>
              <a:t>و</a:t>
            </a:r>
            <a:r>
              <a:rPr lang="ar-DZ" sz="3600" dirty="0" smtClean="0"/>
              <a:t> نقاط الضعف في ورقة عمل بينك </a:t>
            </a:r>
            <a:r>
              <a:rPr lang="ar-DZ" sz="3600" dirty="0" err="1" smtClean="0"/>
              <a:t>و</a:t>
            </a:r>
            <a:r>
              <a:rPr lang="ar-DZ" sz="3600" dirty="0" smtClean="0"/>
              <a:t> بين زميلك .</a:t>
            </a:r>
          </a:p>
          <a:p>
            <a:pPr algn="r" rtl="1"/>
            <a:endParaRPr lang="ar-DZ" sz="3600" dirty="0" smtClean="0"/>
          </a:p>
          <a:p>
            <a:pPr lvl="0" algn="r" rtl="1"/>
            <a:r>
              <a:rPr lang="ar-DZ" sz="3600" dirty="0" err="1" smtClean="0"/>
              <a:t>الاستراتيجية</a:t>
            </a:r>
            <a:r>
              <a:rPr lang="ar-DZ" sz="3600" dirty="0" smtClean="0"/>
              <a:t> :</a:t>
            </a:r>
            <a:r>
              <a:rPr lang="ar-DZ" sz="3600" b="1" dirty="0" smtClean="0"/>
              <a:t>التغذية الرّاجعة الفعّالة </a:t>
            </a:r>
            <a:r>
              <a:rPr lang="fr-FR" sz="3600" b="1" dirty="0" smtClean="0"/>
              <a:t>S W N </a:t>
            </a:r>
            <a:r>
              <a:rPr lang="ar-DZ" sz="3600" b="1" dirty="0" smtClean="0"/>
              <a:t/>
            </a:r>
            <a:br>
              <a:rPr lang="ar-DZ" sz="3600" b="1" dirty="0" smtClean="0"/>
            </a:br>
            <a:endParaRPr lang="ar-DZ" sz="3600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endParaRPr lang="ar-DZ" sz="3600" dirty="0" smtClean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20670" y="285750"/>
            <a:ext cx="8166130" cy="50783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ar-DZ" sz="54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06</a:t>
            </a:r>
            <a:endParaRPr lang="ar-DZ" sz="4000" b="1" dirty="0" smtClean="0"/>
          </a:p>
          <a:p>
            <a:pPr algn="r" rtl="1"/>
            <a:r>
              <a:rPr lang="ar-DZ" sz="3600" dirty="0" smtClean="0"/>
              <a:t> اعتمادا على السيناريوهات المقدمة . </a:t>
            </a:r>
          </a:p>
          <a:p>
            <a:pPr algn="r" rtl="1"/>
            <a:r>
              <a:rPr lang="ar-DZ" sz="3600" dirty="0" smtClean="0"/>
              <a:t>حاول أن تحصر نقاط القوة و نقاط الضعف في ورقة عمل بينك و بين زميلك .</a:t>
            </a:r>
          </a:p>
          <a:p>
            <a:pPr algn="r" rtl="1"/>
            <a:endParaRPr lang="ar-DZ" sz="3600" dirty="0" smtClean="0"/>
          </a:p>
          <a:p>
            <a:pPr lvl="0" algn="r" rtl="1"/>
            <a:r>
              <a:rPr lang="ar-DZ" sz="3600" dirty="0" smtClean="0"/>
              <a:t>الاستراتيجية :</a:t>
            </a:r>
            <a:r>
              <a:rPr lang="ar-DZ" sz="3600" b="1" dirty="0" smtClean="0"/>
              <a:t>التغذية الرّاجعة الفعّالة </a:t>
            </a:r>
            <a:r>
              <a:rPr lang="fr-FR" sz="3600" b="1" dirty="0" smtClean="0"/>
              <a:t>S W N </a:t>
            </a:r>
            <a:r>
              <a:rPr lang="ar-DZ" sz="3600" b="1" dirty="0" smtClean="0"/>
              <a:t/>
            </a:r>
            <a:br>
              <a:rPr lang="ar-DZ" sz="3600" b="1" dirty="0" smtClean="0"/>
            </a:br>
            <a:endParaRPr lang="ar-DZ" sz="3600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endParaRPr lang="ar-D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93719" y="248647"/>
            <a:ext cx="35183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b="1" dirty="0" smtClean="0"/>
              <a:t>الحصة </a:t>
            </a:r>
            <a:r>
              <a:rPr lang="fr-FR" sz="4000" b="1" dirty="0" smtClean="0"/>
              <a:t>04</a:t>
            </a:r>
            <a:endParaRPr lang="en-GB" sz="4000" b="1" dirty="0"/>
          </a:p>
          <a:p>
            <a:pPr algn="ctr"/>
            <a:endParaRPr lang="en-GB" sz="40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183" y="1304888"/>
            <a:ext cx="6114299" cy="39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25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50" y="471487"/>
            <a:ext cx="75295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الهدف </a:t>
            </a:r>
            <a:r>
              <a:rPr lang="ar-D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يستغل</a:t>
            </a:r>
            <a:r>
              <a:rPr lang="ar-DZ" sz="3200" b="1" dirty="0" smtClean="0">
                <a:solidFill>
                  <a:srgbClr val="FF0000"/>
                </a:solidFill>
              </a:rPr>
              <a:t> </a:t>
            </a:r>
            <a:r>
              <a:rPr lang="ar-DZ" sz="3200" b="1" dirty="0" smtClean="0"/>
              <a:t>التّغذية الراجعة الفعّالة في التّعلّم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26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40" y="165100"/>
            <a:ext cx="8229600" cy="1362075"/>
          </a:xfrm>
        </p:spPr>
        <p:txBody>
          <a:bodyPr>
            <a:noAutofit/>
          </a:bodyPr>
          <a:lstStyle/>
          <a:p>
            <a:pPr algn="ctr" rtl="1">
              <a:defRPr/>
            </a:pPr>
            <a:r>
              <a:rPr lang="ar-EG" altLang="en-US" sz="4000" dirty="0"/>
              <a:t/>
            </a:r>
            <a:br>
              <a:rPr lang="ar-EG" altLang="en-US" sz="4000" dirty="0"/>
            </a:br>
            <a:r>
              <a:rPr lang="ar-EG" altLang="en-US" sz="4000" b="1" dirty="0"/>
              <a:t>لماذا تُعتبر </a:t>
            </a:r>
            <a:r>
              <a:rPr lang="ar-EG" altLang="en-US" sz="4000" b="1" dirty="0" smtClean="0"/>
              <a:t>التغذية </a:t>
            </a:r>
            <a:r>
              <a:rPr lang="ar-EG" altLang="en-US" sz="4000" b="1" dirty="0"/>
              <a:t>الراجعة مُهمَّة؟</a:t>
            </a:r>
            <a:r>
              <a:rPr lang="en-US" altLang="en-US" sz="4000" b="1" dirty="0"/>
              <a:t> </a:t>
            </a:r>
            <a:r>
              <a:rPr lang="en-US" altLang="en-US" sz="4800" dirty="0"/>
              <a:t/>
            </a:r>
            <a:br>
              <a:rPr lang="en-US" altLang="en-US" sz="4800" dirty="0"/>
            </a:br>
            <a:endParaRPr lang="en-GB" sz="4800" u="sng" dirty="0"/>
          </a:p>
        </p:txBody>
      </p:sp>
      <p:sp>
        <p:nvSpPr>
          <p:cNvPr id="72706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04520"/>
            <a:ext cx="8504238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altLang="en-US" sz="2000" dirty="0"/>
          </a:p>
          <a:p>
            <a:pPr>
              <a:lnSpc>
                <a:spcPct val="150000"/>
              </a:lnSpc>
            </a:pP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GB" alt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619566" y="1106830"/>
            <a:ext cx="7750174" cy="4227170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en-GB" altLang="en-US" sz="2000" dirty="0"/>
          </a:p>
        </p:txBody>
      </p:sp>
      <p:pic>
        <p:nvPicPr>
          <p:cNvPr id="281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0410" y="1316142"/>
            <a:ext cx="5848485" cy="260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27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8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352" y="588962"/>
            <a:ext cx="8229600" cy="1362075"/>
          </a:xfrm>
        </p:spPr>
        <p:txBody>
          <a:bodyPr>
            <a:normAutofit/>
          </a:bodyPr>
          <a:lstStyle/>
          <a:p>
            <a:pPr algn="ctr" rtl="1">
              <a:defRPr/>
            </a:pPr>
            <a:r>
              <a:rPr lang="ar-DZ" altLang="en-US" sz="3600" b="1" dirty="0" smtClean="0"/>
              <a:t>أتأمّل في معرفتي</a:t>
            </a:r>
            <a:r>
              <a:rPr lang="ar-EG" altLang="en-US" sz="3600" b="1" dirty="0"/>
              <a:t/>
            </a:r>
            <a:br>
              <a:rPr lang="ar-EG" altLang="en-US" sz="3600" b="1" dirty="0"/>
            </a:br>
            <a:r>
              <a:rPr lang="ar-DZ" altLang="en-US" b="1" dirty="0" smtClean="0"/>
              <a:t>مقياس التّحصيل (</a:t>
            </a:r>
            <a:r>
              <a:rPr lang="fr-FR" altLang="en-US" b="1" dirty="0" smtClean="0"/>
              <a:t>thermomètre</a:t>
            </a:r>
            <a:r>
              <a:rPr lang="ar-DZ" altLang="en-US" b="1" dirty="0" smtClean="0"/>
              <a:t>)</a:t>
            </a:r>
            <a:endParaRPr lang="en-GB" b="1" u="sng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28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975" y="2077791"/>
            <a:ext cx="7169588" cy="227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428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29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2070" y="177045"/>
            <a:ext cx="8394730" cy="4539704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07</a:t>
            </a:r>
          </a:p>
          <a:p>
            <a:pPr algn="r" rtl="1"/>
            <a:r>
              <a:rPr lang="ar-DZ" sz="3200" b="1" dirty="0" smtClean="0">
                <a:latin typeface="Calibri" pitchFamily="34" charset="0"/>
              </a:rPr>
              <a:t>تثبيت المفاهيم الواردة خلال الأسبوع</a:t>
            </a:r>
            <a:r>
              <a:rPr lang="ar-DZ" sz="2800" b="1" dirty="0" smtClean="0">
                <a:latin typeface="Calibri" pitchFamily="34" charset="0"/>
              </a:rPr>
              <a:t/>
            </a:r>
            <a:br>
              <a:rPr lang="ar-DZ" sz="2800" b="1" dirty="0" smtClean="0">
                <a:latin typeface="Calibri" pitchFamily="34" charset="0"/>
              </a:rPr>
            </a:br>
            <a:r>
              <a:rPr lang="ar-DZ" sz="2800" b="1" dirty="0" smtClean="0">
                <a:latin typeface="Calibri" pitchFamily="34" charset="0"/>
              </a:rPr>
              <a:t/>
            </a:r>
            <a:br>
              <a:rPr lang="ar-DZ" sz="2800" b="1" dirty="0" smtClean="0">
                <a:latin typeface="Calibri" pitchFamily="34" charset="0"/>
              </a:rPr>
            </a:br>
            <a:r>
              <a:rPr lang="ar-DZ" sz="2800" b="1" dirty="0" smtClean="0">
                <a:latin typeface="Calibri" pitchFamily="34" charset="0"/>
              </a:rPr>
              <a:t>اذكر بسرعة مفهوما واحدا من بين المفاهيم المكتسبة خلال الأسبوع</a:t>
            </a:r>
          </a:p>
          <a:p>
            <a:pPr algn="r" rtl="1"/>
            <a:endParaRPr lang="ar-DZ" sz="2800" b="1" dirty="0" smtClean="0">
              <a:latin typeface="Calibri" pitchFamily="34" charset="0"/>
            </a:endParaRPr>
          </a:p>
          <a:p>
            <a:pPr algn="r" rtl="1"/>
            <a:r>
              <a:rPr lang="ar-DZ" sz="2800" b="1" dirty="0" smtClean="0">
                <a:latin typeface="Calibri" pitchFamily="34" charset="0"/>
              </a:rPr>
              <a:t/>
            </a:r>
            <a:br>
              <a:rPr lang="ar-DZ" sz="2800" b="1" dirty="0" smtClean="0">
                <a:latin typeface="Calibri" pitchFamily="34" charset="0"/>
              </a:rPr>
            </a:br>
            <a:r>
              <a:rPr lang="ar-DZ" sz="2800" b="1" dirty="0" smtClean="0">
                <a:latin typeface="Calibri" pitchFamily="34" charset="0"/>
              </a:rPr>
              <a:t>إستراتيجية ( البطاطا السّاخنة )</a:t>
            </a:r>
            <a:endParaRPr lang="ar-DZ" sz="3200" b="1" dirty="0" smtClean="0"/>
          </a:p>
          <a:p>
            <a:pPr algn="ctr" rtl="1"/>
            <a:endParaRPr lang="ar-DZ" altLang="en-US" sz="32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</p:txBody>
      </p:sp>
      <p:pic>
        <p:nvPicPr>
          <p:cNvPr id="283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070" y="3822844"/>
            <a:ext cx="3397089" cy="2533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1012" y="985837"/>
            <a:ext cx="8229600" cy="4475162"/>
          </a:xfrm>
        </p:spPr>
        <p:txBody>
          <a:bodyPr>
            <a:normAutofit/>
          </a:bodyPr>
          <a:lstStyle/>
          <a:p>
            <a:r>
              <a:rPr lang="ar-DZ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الوحدة التكوينية</a:t>
            </a:r>
            <a:br>
              <a:rPr lang="ar-DZ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ar-DZ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تعليمية مادة التخصص    </a:t>
            </a:r>
            <a:br>
              <a:rPr lang="ar-DZ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ar-DZ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و طرائق التدريس</a:t>
            </a:r>
            <a:r>
              <a:rPr lang="ar-DZ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ar-DZ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fr-FR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255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42963" y="-2"/>
            <a:ext cx="7162800" cy="1457326"/>
          </a:xfrm>
        </p:spPr>
        <p:txBody>
          <a:bodyPr>
            <a:normAutofit fontScale="90000"/>
          </a:bodyPr>
          <a:lstStyle/>
          <a:p>
            <a:pPr rtl="1"/>
            <a:r>
              <a:rPr lang="ar-AE" sz="3200" dirty="0" smtClean="0">
                <a:latin typeface="Calibri" pitchFamily="34" charset="0"/>
              </a:rPr>
              <a:t/>
            </a:r>
            <a:br>
              <a:rPr lang="ar-AE" sz="3200" dirty="0" smtClean="0">
                <a:latin typeface="Calibri" pitchFamily="34" charset="0"/>
              </a:rPr>
            </a:br>
            <a:r>
              <a:rPr lang="ar-DZ" sz="3600" b="1" dirty="0" smtClean="0">
                <a:latin typeface="Calibri" pitchFamily="34" charset="0"/>
              </a:rPr>
              <a:t>تثبيت المفاهيم الواردة خلال الأسبوع</a:t>
            </a:r>
            <a:r>
              <a:rPr lang="ar-DZ" sz="3200" dirty="0" smtClean="0">
                <a:latin typeface="Calibri" pitchFamily="34" charset="0"/>
              </a:rPr>
              <a:t/>
            </a:r>
            <a:br>
              <a:rPr lang="ar-DZ" sz="3200" dirty="0" smtClean="0">
                <a:latin typeface="Calibri" pitchFamily="34" charset="0"/>
              </a:rPr>
            </a:br>
            <a:r>
              <a:rPr lang="ar-DZ" sz="2800" b="1" dirty="0" smtClean="0"/>
              <a:t>إستراتيجيّة الجدول الذّاتي أو جدول التّعلّم (</a:t>
            </a:r>
            <a:r>
              <a:rPr lang="en-US" sz="2800" b="1" dirty="0" smtClean="0"/>
              <a:t>KWL</a:t>
            </a:r>
            <a:r>
              <a:rPr lang="ar-DZ" sz="2800" b="1" dirty="0" smtClean="0"/>
              <a:t>)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846749"/>
              </p:ext>
            </p:extLst>
          </p:nvPr>
        </p:nvGraphicFramePr>
        <p:xfrm>
          <a:off x="1154113" y="1738312"/>
          <a:ext cx="6980237" cy="4337050"/>
        </p:xfrm>
        <a:graphic>
          <a:graphicData uri="http://schemas.openxmlformats.org/drawingml/2006/table">
            <a:tbl>
              <a:tblPr rtl="1"/>
              <a:tblGrid>
                <a:gridCol w="2326241"/>
                <a:gridCol w="2326998"/>
                <a:gridCol w="2326998"/>
              </a:tblGrid>
              <a:tr h="1949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أريدُ أن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 smtClean="0">
                          <a:latin typeface="Calibri"/>
                          <a:ea typeface="Calibri"/>
                          <a:cs typeface="Sakkal Majalla"/>
                        </a:rPr>
                        <a:t>تعلّمت</a:t>
                      </a:r>
                      <a:endParaRPr lang="fr-FR" sz="1600" b="1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98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 dirty="0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Sakkal Majall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 dirty="0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30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21628" y="422792"/>
            <a:ext cx="35183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الحصة </a:t>
            </a:r>
            <a: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05</a:t>
            </a:r>
            <a:endParaRPr lang="en-GB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GB" sz="4000" b="1" dirty="0">
              <a:solidFill>
                <a:srgbClr val="80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3365" y="1403267"/>
            <a:ext cx="5334886" cy="391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31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62012" y="156367"/>
            <a:ext cx="7162800" cy="1115220"/>
          </a:xfrm>
        </p:spPr>
        <p:txBody>
          <a:bodyPr>
            <a:normAutofit/>
          </a:bodyPr>
          <a:lstStyle/>
          <a:p>
            <a:pPr rtl="1"/>
            <a:r>
              <a:rPr lang="ar-DZ" sz="3200" dirty="0" smtClean="0">
                <a:latin typeface="Calibri" pitchFamily="34" charset="0"/>
              </a:rPr>
              <a:t/>
            </a:r>
            <a:br>
              <a:rPr lang="ar-DZ" sz="3200" dirty="0" smtClean="0">
                <a:latin typeface="Calibri" pitchFamily="34" charset="0"/>
              </a:rPr>
            </a:br>
            <a:r>
              <a:rPr lang="ar-DZ" sz="2800" b="1" dirty="0" smtClean="0"/>
              <a:t>إستراتيجيّة الجدول الذّاتي أو جدول التّعلّم (</a:t>
            </a:r>
            <a:r>
              <a:rPr lang="en-US" sz="2800" b="1" dirty="0" smtClean="0"/>
              <a:t>KWL</a:t>
            </a:r>
            <a:r>
              <a:rPr lang="ar-DZ" sz="2800" b="1" dirty="0" smtClean="0"/>
              <a:t>)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014214"/>
              </p:ext>
            </p:extLst>
          </p:nvPr>
        </p:nvGraphicFramePr>
        <p:xfrm>
          <a:off x="990601" y="1600200"/>
          <a:ext cx="6832599" cy="3929063"/>
        </p:xfrm>
        <a:graphic>
          <a:graphicData uri="http://schemas.openxmlformats.org/drawingml/2006/table">
            <a:tbl>
              <a:tblPr rtl="1"/>
              <a:tblGrid>
                <a:gridCol w="2277039"/>
                <a:gridCol w="2277780"/>
                <a:gridCol w="2277780"/>
              </a:tblGrid>
              <a:tr h="17657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أريدُ أن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 smtClean="0">
                          <a:latin typeface="Calibri"/>
                          <a:ea typeface="Calibri"/>
                          <a:cs typeface="Sakkal Majalla"/>
                        </a:rPr>
                        <a:t>تعلّمت</a:t>
                      </a:r>
                      <a:endParaRPr lang="fr-FR" sz="1600" b="1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334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Sakkal Majall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 dirty="0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32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7275" y="600075"/>
            <a:ext cx="718396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الهدف :</a:t>
            </a:r>
          </a:p>
          <a:p>
            <a:pPr algn="r" rtl="1"/>
            <a:endParaRPr lang="fr-FR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يوظّف</a:t>
            </a:r>
            <a:r>
              <a:rPr lang="ar-DZ" sz="3200" b="1" dirty="0" smtClean="0">
                <a:solidFill>
                  <a:srgbClr val="FF0000"/>
                </a:solidFill>
              </a:rPr>
              <a:t> </a:t>
            </a:r>
            <a:r>
              <a:rPr lang="ar-DZ" sz="3200" b="1" dirty="0" smtClean="0"/>
              <a:t>التّقويم أثناء الممارسة البيداغوجيّة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33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34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8613" y="311111"/>
            <a:ext cx="8515349" cy="59093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  <a:hlinkClick r:id="rId3" action="ppaction://hlinkfile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  <a:hlinkClick r:id="rId3" action="ppaction://hlinkfile"/>
              </a:rPr>
              <a:t>08</a:t>
            </a:r>
            <a:endParaRPr lang="ar-DZ" altLang="en-US" sz="54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ctr" rtl="1"/>
            <a:endParaRPr lang="ar-DZ" altLang="en-US" sz="800" b="1" dirty="0" smtClean="0">
              <a:ea typeface="MS PGothic" panose="020B0600070205080204" pitchFamily="34" charset="-128"/>
            </a:endParaRPr>
          </a:p>
          <a:p>
            <a:pPr algn="ctr" rtl="1"/>
            <a:r>
              <a:rPr lang="ar-DZ" altLang="en-US" sz="4000" b="1" dirty="0" smtClean="0">
                <a:ea typeface="MS PGothic" panose="020B0600070205080204" pitchFamily="34" charset="-128"/>
              </a:rPr>
              <a:t>التّقويم</a:t>
            </a:r>
          </a:p>
          <a:p>
            <a:pPr algn="ctr" rtl="1"/>
            <a:endParaRPr lang="ar-DZ" altLang="en-US" sz="900" dirty="0" smtClean="0">
              <a:ea typeface="MS PGothic" panose="020B0600070205080204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DZ" altLang="en-US" sz="4000" dirty="0" smtClean="0">
                <a:ea typeface="MS PGothic" panose="020B0600070205080204" pitchFamily="34" charset="-128"/>
              </a:rPr>
              <a:t>  باستغلال الوثيقة رقم 04</a:t>
            </a:r>
          </a:p>
          <a:p>
            <a:pPr algn="r" rtl="1">
              <a:lnSpc>
                <a:spcPct val="150000"/>
              </a:lnSpc>
            </a:pPr>
            <a:r>
              <a:rPr lang="ar-DZ" altLang="en-US" sz="4000" dirty="0" smtClean="0">
                <a:ea typeface="MS PGothic" panose="020B0600070205080204" pitchFamily="34" charset="-128"/>
              </a:rPr>
              <a:t>  حدد النمط التقويمي الأكثر توفيراً و استعمالاً </a:t>
            </a:r>
          </a:p>
          <a:p>
            <a:pPr algn="r" rtl="1">
              <a:lnSpc>
                <a:spcPct val="150000"/>
              </a:lnSpc>
            </a:pPr>
            <a:r>
              <a:rPr lang="ar-DZ" altLang="en-US" sz="4000" dirty="0" smtClean="0">
                <a:ea typeface="MS PGothic" panose="020B0600070205080204" pitchFamily="34" charset="-128"/>
              </a:rPr>
              <a:t>و لمــــــــــــــــــــــــــــــــــــــــــــــــــــــــاذا ؟ .</a:t>
            </a:r>
          </a:p>
          <a:p>
            <a:pPr algn="r" rtl="1">
              <a:lnSpc>
                <a:spcPct val="150000"/>
              </a:lnSpc>
            </a:pPr>
            <a:endParaRPr lang="ar-DZ" altLang="en-US" sz="4000" dirty="0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70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5375" y="-400053"/>
            <a:ext cx="7038975" cy="1257301"/>
          </a:xfrm>
        </p:spPr>
        <p:txBody>
          <a:bodyPr>
            <a:noAutofit/>
          </a:bodyPr>
          <a:lstStyle/>
          <a:p>
            <a:pPr rtl="1"/>
            <a:r>
              <a:rPr lang="ar-EG" altLang="en-US" sz="3600" dirty="0">
                <a:ea typeface="MS PGothic" panose="020B0600070205080204" pitchFamily="34" charset="-128"/>
              </a:rPr>
              <a:t/>
            </a:r>
            <a:br>
              <a:rPr lang="ar-EG" altLang="en-US" sz="3600" dirty="0">
                <a:ea typeface="MS PGothic" panose="020B0600070205080204" pitchFamily="34" charset="-128"/>
              </a:rPr>
            </a:br>
            <a:r>
              <a:rPr lang="ar-DZ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anose="020B0600070205080204" pitchFamily="34" charset="-128"/>
              </a:rPr>
              <a:t>فكرة عامّة عن </a:t>
            </a:r>
            <a:r>
              <a:rPr lang="ar-DZ" alt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anose="020B0600070205080204" pitchFamily="34" charset="-128"/>
              </a:rPr>
              <a:t>التّقويم</a:t>
            </a:r>
            <a:endParaRPr lang="en-GB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S PGothic" panose="020B0600070205080204" pitchFamily="34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857248"/>
            <a:ext cx="8534399" cy="4341811"/>
          </a:xfrm>
        </p:spPr>
        <p:txBody>
          <a:bodyPr>
            <a:noAutofit/>
          </a:bodyPr>
          <a:lstStyle/>
          <a:p>
            <a:pPr marL="0" indent="0" algn="just" eaLnBrk="1" hangingPunct="1">
              <a:buNone/>
            </a:pPr>
            <a:endParaRPr lang="en-GB" altLang="en-US" sz="800" b="1" dirty="0">
              <a:ea typeface="MS PGothic" panose="020B0600070205080204" pitchFamily="34" charset="-128"/>
            </a:endParaRPr>
          </a:p>
          <a:p>
            <a:pPr algn="just" rtl="1">
              <a:lnSpc>
                <a:spcPct val="150000"/>
              </a:lnSpc>
            </a:pPr>
            <a:r>
              <a:rPr lang="ar-DZ" sz="2800" b="1" dirty="0" smtClean="0"/>
              <a:t>مجموعة من الإجراءات </a:t>
            </a:r>
            <a:r>
              <a:rPr lang="ar-DZ" sz="2800" dirty="0" smtClean="0"/>
              <a:t>تسمحُ بالحصول على </a:t>
            </a:r>
            <a:r>
              <a:rPr lang="ar-DZ" sz="2800" b="1" dirty="0" smtClean="0"/>
              <a:t>مؤشّراتٍ</a:t>
            </a:r>
            <a:r>
              <a:rPr lang="ar-DZ" sz="2800" dirty="0" smtClean="0"/>
              <a:t> و</a:t>
            </a:r>
            <a:r>
              <a:rPr lang="ar-DZ" sz="2800" b="1" dirty="0" smtClean="0"/>
              <a:t>بيانات</a:t>
            </a:r>
            <a:r>
              <a:rPr lang="ar-DZ" sz="2800" dirty="0" smtClean="0"/>
              <a:t> و</a:t>
            </a:r>
            <a:r>
              <a:rPr lang="ar-DZ" sz="2800" b="1" dirty="0" smtClean="0"/>
              <a:t>معلوماتٍ</a:t>
            </a:r>
            <a:r>
              <a:rPr lang="ar-DZ" sz="2800" dirty="0" smtClean="0"/>
              <a:t> عن </a:t>
            </a:r>
            <a:r>
              <a:rPr lang="ar-DZ" sz="2800" dirty="0" err="1" smtClean="0"/>
              <a:t>سيرورة</a:t>
            </a:r>
            <a:r>
              <a:rPr lang="ar-DZ" sz="2800" dirty="0" smtClean="0"/>
              <a:t> الفعل التّربوي في عناصره المختلفة ( مضامين ، طرائقَ ، وسائل...)، والتّدخّل لتكييفها مع مقتضيات عملية التّدريس وهذا ما يسمّى بتقويمِ </a:t>
            </a:r>
            <a:r>
              <a:rPr lang="ar-DZ" sz="2800" dirty="0" err="1" smtClean="0"/>
              <a:t>السّيرورة</a:t>
            </a:r>
            <a:r>
              <a:rPr lang="ar-DZ" sz="2800" dirty="0" smtClean="0"/>
              <a:t>. وهو أيضًا اختبار نتائج التعلّمِ المحصّل عليها من طرف التّلميذِ </a:t>
            </a:r>
            <a:r>
              <a:rPr lang="ar-DZ" sz="2800" b="1" dirty="0" smtClean="0"/>
              <a:t>واتخاذ قرارات </a:t>
            </a:r>
            <a:r>
              <a:rPr lang="ar-DZ" sz="2800" dirty="0" smtClean="0"/>
              <a:t>صائبة للحُكمِ على هذه النتائج وهذا ما يسمّى </a:t>
            </a:r>
            <a:r>
              <a:rPr lang="ar-DZ" sz="2800" b="1" dirty="0" smtClean="0"/>
              <a:t>بتقويم النتائج</a:t>
            </a:r>
            <a:r>
              <a:rPr lang="ar-DZ" sz="2800" dirty="0" smtClean="0"/>
              <a:t>. وهو أنواع :</a:t>
            </a:r>
          </a:p>
          <a:p>
            <a:pPr algn="just" rtl="1">
              <a:lnSpc>
                <a:spcPct val="150000"/>
              </a:lnSpc>
            </a:pPr>
            <a:r>
              <a:rPr lang="ar-DZ" altLang="en-US" sz="2800" dirty="0" smtClean="0">
                <a:ea typeface="MS PGothic" panose="020B0600070205080204" pitchFamily="34" charset="-128"/>
              </a:rPr>
              <a:t>تقويم تشخيصي، تكويني ، تحصيلي </a:t>
            </a:r>
            <a:endParaRPr lang="en-GB" altLang="en-US" sz="3600" dirty="0">
              <a:ea typeface="MS PGothic" panose="020B0600070205080204" pitchFamily="34" charset="-128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131251"/>
            <a:ext cx="1695450" cy="1225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670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92070" y="207145"/>
            <a:ext cx="8394730" cy="589392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09</a:t>
            </a:r>
          </a:p>
          <a:p>
            <a:pPr algn="ctr" rtl="1">
              <a:lnSpc>
                <a:spcPct val="150000"/>
              </a:lnSpc>
            </a:pPr>
            <a:r>
              <a:rPr lang="ar-DZ" altLang="en-US" sz="3200" b="1" dirty="0" smtClean="0">
                <a:ea typeface="MS PGothic" panose="020B0600070205080204" pitchFamily="34" charset="-128"/>
              </a:rPr>
              <a:t>التّخطيط للتّقويم الفعّال</a:t>
            </a:r>
          </a:p>
          <a:p>
            <a:pPr algn="r" rtl="1"/>
            <a:r>
              <a:rPr lang="ar-DZ" altLang="en-US" sz="3200" b="1" dirty="0" smtClean="0">
                <a:ea typeface="MS PGothic" panose="020B0600070205080204" pitchFamily="34" charset="-128"/>
              </a:rPr>
              <a:t>  </a:t>
            </a:r>
            <a:r>
              <a:rPr lang="ar-DZ" sz="3200" dirty="0" smtClean="0"/>
              <a:t>نشاط تحفيزي </a:t>
            </a:r>
          </a:p>
          <a:p>
            <a:pPr algn="r" rtl="1"/>
            <a:endParaRPr lang="ar-DZ" sz="3200" dirty="0" smtClean="0"/>
          </a:p>
          <a:p>
            <a:pPr algn="r" rtl="1"/>
            <a:r>
              <a:rPr lang="ar-DZ" sz="3200" dirty="0" smtClean="0"/>
              <a:t>  من هو الفاشل ؟</a:t>
            </a:r>
          </a:p>
          <a:p>
            <a:pPr algn="r" rtl="1"/>
            <a:endParaRPr lang="ar-DZ" sz="3200" dirty="0" smtClean="0"/>
          </a:p>
          <a:p>
            <a:pPr algn="ctr" rtl="1">
              <a:lnSpc>
                <a:spcPct val="150000"/>
              </a:lnSpc>
            </a:pPr>
            <a:endParaRPr lang="ar-DZ" altLang="en-US" sz="32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endParaRPr lang="en-GB" altLang="en-US" sz="4800" b="1" dirty="0" smtClean="0">
              <a:ea typeface="MS PGothic" panose="020B0600070205080204" pitchFamily="34" charset="-128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30719"/>
            <a:ext cx="3243263" cy="259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670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8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ar-JO" b="1" dirty="0" smtClean="0"/>
              <a:t>التأمل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152777"/>
            <a:ext cx="8229600" cy="4525963"/>
          </a:xfrm>
        </p:spPr>
        <p:txBody>
          <a:bodyPr/>
          <a:lstStyle/>
          <a:p>
            <a:pPr algn="r" rtl="1"/>
            <a:r>
              <a:rPr lang="ar-JO" dirty="0" smtClean="0"/>
              <a:t>ما </a:t>
            </a:r>
            <a:r>
              <a:rPr lang="ar-JO" dirty="0"/>
              <a:t>الذي تعلمته اليوم؟</a:t>
            </a:r>
            <a:endParaRPr lang="en-GB" dirty="0"/>
          </a:p>
          <a:p>
            <a:pPr algn="r" rtl="1"/>
            <a:r>
              <a:rPr lang="ar-JO" dirty="0" smtClean="0"/>
              <a:t>ماذا</a:t>
            </a:r>
            <a:r>
              <a:rPr lang="ar-DZ" dirty="0" smtClean="0"/>
              <a:t> الذي تودّ معرفته</a:t>
            </a:r>
            <a:r>
              <a:rPr lang="ar-JO" dirty="0" smtClean="0"/>
              <a:t> </a:t>
            </a:r>
            <a:r>
              <a:rPr lang="ar-DZ" dirty="0" smtClean="0"/>
              <a:t>أكثر</a:t>
            </a:r>
            <a:r>
              <a:rPr lang="ar-JO" dirty="0" smtClean="0"/>
              <a:t>؟</a:t>
            </a:r>
            <a:endParaRPr lang="en-GB" dirty="0"/>
          </a:p>
          <a:p>
            <a:pPr algn="r" rtl="1"/>
            <a:r>
              <a:rPr lang="ar-JO" dirty="0" smtClean="0"/>
              <a:t>شارك </a:t>
            </a:r>
            <a:r>
              <a:rPr lang="ar-JO" dirty="0"/>
              <a:t>فكرتين </a:t>
            </a:r>
            <a:r>
              <a:rPr lang="ar-JO" dirty="0" smtClean="0"/>
              <a:t>قمت</a:t>
            </a:r>
            <a:r>
              <a:rPr lang="ar-DZ" dirty="0" smtClean="0"/>
              <a:t> </a:t>
            </a:r>
            <a:r>
              <a:rPr lang="ar-JO" dirty="0" smtClean="0"/>
              <a:t> </a:t>
            </a:r>
            <a:r>
              <a:rPr lang="ar-JO" dirty="0"/>
              <a:t>باستخدامهما أو تخطط </a:t>
            </a:r>
            <a:r>
              <a:rPr lang="ar-DZ" dirty="0" smtClean="0"/>
              <a:t>لهما</a:t>
            </a:r>
            <a:r>
              <a:rPr lang="ar-JO" dirty="0" smtClean="0"/>
              <a:t>؟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3537203"/>
            <a:ext cx="3736982" cy="2141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37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4449"/>
            <a:ext cx="7772400" cy="1470025"/>
          </a:xfrm>
        </p:spPr>
        <p:txBody>
          <a:bodyPr>
            <a:normAutofit/>
          </a:bodyPr>
          <a:lstStyle/>
          <a:p>
            <a:pPr rtl="1"/>
            <a:r>
              <a:rPr lang="ar-DZ" sz="4000" b="1" dirty="0" smtClean="0"/>
              <a:t> التحضير للحصة </a:t>
            </a:r>
            <a:r>
              <a:rPr lang="fr-FR" sz="4000" b="1" dirty="0" smtClean="0"/>
              <a:t>06</a:t>
            </a:r>
            <a:endParaRPr lang="fr-FR" sz="4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412" y="2220911"/>
            <a:ext cx="3680152" cy="306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38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9989" y="269671"/>
            <a:ext cx="35183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b="1" dirty="0" smtClean="0"/>
              <a:t>الحصة </a:t>
            </a:r>
            <a:r>
              <a:rPr lang="fr-FR" sz="4000" b="1" dirty="0" smtClean="0"/>
              <a:t>06</a:t>
            </a:r>
            <a:endParaRPr lang="en-GB" sz="4000" b="1" dirty="0"/>
          </a:p>
          <a:p>
            <a:pPr algn="ctr"/>
            <a:endParaRPr lang="en-GB" sz="40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6251" y="1383856"/>
            <a:ext cx="5476949" cy="350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39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 rtl="1"/>
            <a:endParaRPr lang="en-US" sz="36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r>
              <a:rPr lang="ar-DZ" b="1" dirty="0" smtClean="0"/>
              <a:t>   </a:t>
            </a:r>
            <a:r>
              <a:rPr lang="ar-JO" b="1" dirty="0" smtClean="0"/>
              <a:t>إطلاق </a:t>
            </a:r>
            <a:r>
              <a:rPr lang="ar-JO" b="1" dirty="0"/>
              <a:t>العنان لقدرات </a:t>
            </a:r>
            <a:r>
              <a:rPr lang="ar-JO" b="1" dirty="0" smtClean="0"/>
              <a:t>ال</a:t>
            </a:r>
            <a:r>
              <a:rPr lang="ar-DZ" b="1" dirty="0" smtClean="0"/>
              <a:t>أفراد</a:t>
            </a:r>
            <a:r>
              <a:rPr lang="ar-JO" b="1" dirty="0" smtClean="0"/>
              <a:t> </a:t>
            </a:r>
            <a:r>
              <a:rPr lang="ar-JO" b="1" dirty="0"/>
              <a:t>لتحقيق أقصى قدر من الأداء</a:t>
            </a:r>
            <a:r>
              <a:rPr lang="ar-JO" b="1" dirty="0" smtClean="0"/>
              <a:t>،</a:t>
            </a:r>
            <a:endParaRPr lang="ar-DZ" b="1" dirty="0" smtClean="0"/>
          </a:p>
          <a:p>
            <a:pPr marL="0" indent="0" algn="just" rtl="1">
              <a:buNone/>
            </a:pPr>
            <a:r>
              <a:rPr lang="ar-JO" b="1" dirty="0" smtClean="0"/>
              <a:t> </a:t>
            </a:r>
            <a:r>
              <a:rPr lang="ar-JO" b="1" dirty="0"/>
              <a:t>أي مساعدتهم على التعلم بدلاً من </a:t>
            </a:r>
            <a:r>
              <a:rPr lang="x-none" b="1" dirty="0"/>
              <a:t>تعليمهم</a:t>
            </a:r>
            <a:r>
              <a:rPr lang="ar-JO" b="1" dirty="0" smtClean="0"/>
              <a:t>.</a:t>
            </a:r>
            <a:endParaRPr lang="en-US" b="1" dirty="0"/>
          </a:p>
          <a:p>
            <a:pPr marL="0" indent="0" algn="just" rtl="1">
              <a:buNone/>
            </a:pPr>
            <a:endParaRPr lang="en-US" sz="2400" dirty="0" smtClean="0"/>
          </a:p>
          <a:p>
            <a:pPr marL="0" indent="0" algn="just" rtl="1">
              <a:buNone/>
            </a:pP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0812"/>
            <a:ext cx="6724650" cy="418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0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5333" y="928688"/>
            <a:ext cx="750146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000" b="1" dirty="0" smtClean="0"/>
              <a:t>الهدف </a:t>
            </a:r>
            <a:r>
              <a:rPr lang="ar-DZ" sz="3200" b="1" dirty="0" smtClean="0"/>
              <a:t>:</a:t>
            </a:r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600" dirty="0" smtClean="0"/>
              <a:t>      يتعرف</a:t>
            </a:r>
            <a:r>
              <a:rPr lang="ar-DZ" sz="3600" dirty="0" smtClean="0">
                <a:solidFill>
                  <a:srgbClr val="FF0000"/>
                </a:solidFill>
              </a:rPr>
              <a:t> </a:t>
            </a:r>
            <a:r>
              <a:rPr lang="ar-DZ" sz="3600" dirty="0" smtClean="0"/>
              <a:t>على الوسائل البيداغوجيّة و أهميتها </a:t>
            </a:r>
            <a:endParaRPr lang="en-US" sz="3600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40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033" y="3844378"/>
            <a:ext cx="7904803" cy="234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41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74635" y="172599"/>
            <a:ext cx="8394730" cy="337015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  <a:hlinkClick r:id="rId4" action="ppaction://hlinkfile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  <a:hlinkClick r:id="rId4" action="ppaction://hlinkfile"/>
              </a:rPr>
              <a:t>10</a:t>
            </a:r>
            <a:endParaRPr lang="ar-DZ" altLang="en-US" sz="54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ctr" rtl="1">
              <a:lnSpc>
                <a:spcPct val="150000"/>
              </a:lnSpc>
            </a:pPr>
            <a:r>
              <a:rPr lang="ar-DZ" sz="3200" dirty="0" smtClean="0"/>
              <a:t>فكرة عامّة عن </a:t>
            </a:r>
            <a:r>
              <a:rPr lang="ar-DZ" sz="3200" dirty="0" smtClean="0">
                <a:solidFill>
                  <a:srgbClr val="FF0000"/>
                </a:solidFill>
              </a:rPr>
              <a:t>ا</a:t>
            </a:r>
            <a:r>
              <a:rPr lang="ar-DZ" sz="3200" dirty="0" smtClean="0"/>
              <a:t>لوسائل</a:t>
            </a:r>
            <a:r>
              <a:rPr lang="ar-DZ" sz="3200" dirty="0" smtClean="0">
                <a:solidFill>
                  <a:srgbClr val="FF0000"/>
                </a:solidFill>
              </a:rPr>
              <a:t> </a:t>
            </a:r>
            <a:r>
              <a:rPr lang="ar-DZ" sz="3200" dirty="0" err="1" smtClean="0"/>
              <a:t>البيداغوجيّة</a:t>
            </a:r>
            <a:endParaRPr lang="ar-DZ" sz="3200" dirty="0" smtClean="0"/>
          </a:p>
          <a:p>
            <a:pPr algn="ctr" rtl="1">
              <a:lnSpc>
                <a:spcPct val="150000"/>
              </a:lnSpc>
            </a:pPr>
            <a:r>
              <a:rPr lang="ar-DZ" sz="2800" dirty="0" smtClean="0"/>
              <a:t>أوجد مختلف الوسائل </a:t>
            </a:r>
            <a:r>
              <a:rPr lang="ar-DZ" sz="2800" dirty="0" err="1" smtClean="0"/>
              <a:t>البيداغوجية</a:t>
            </a:r>
            <a:r>
              <a:rPr lang="ar-DZ" sz="2800" dirty="0" smtClean="0"/>
              <a:t> التي يمكن الاستعانة </a:t>
            </a:r>
            <a:r>
              <a:rPr lang="ar-DZ" sz="2800" dirty="0" err="1" smtClean="0"/>
              <a:t>بها</a:t>
            </a:r>
            <a:r>
              <a:rPr lang="ar-DZ" sz="2800" dirty="0" smtClean="0"/>
              <a:t> في العملية التعليمية </a:t>
            </a:r>
            <a:r>
              <a:rPr lang="ar-DZ" sz="2800" dirty="0" err="1" smtClean="0"/>
              <a:t>التعلمية</a:t>
            </a:r>
            <a:r>
              <a:rPr lang="ar-DZ" sz="2800" dirty="0" smtClean="0"/>
              <a:t> ،  مع تحديد سبب وكيفية استعمالها  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42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96882" y="648295"/>
            <a:ext cx="7989918" cy="52168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11</a:t>
            </a:r>
          </a:p>
          <a:p>
            <a:pPr algn="ctr" rtl="1">
              <a:lnSpc>
                <a:spcPct val="150000"/>
              </a:lnSpc>
            </a:pPr>
            <a:r>
              <a:rPr lang="ar-DZ" sz="4000" b="1" dirty="0" smtClean="0"/>
              <a:t>انجاز وسيلة بيداغوجية</a:t>
            </a:r>
          </a:p>
          <a:p>
            <a:pPr algn="ctr" rtl="1">
              <a:lnSpc>
                <a:spcPct val="150000"/>
              </a:lnSpc>
            </a:pPr>
            <a:r>
              <a:rPr lang="ar-DZ" sz="2800" b="1" dirty="0" smtClean="0"/>
              <a:t>1  - رسم خريطة الجزائر </a:t>
            </a:r>
          </a:p>
          <a:p>
            <a:pPr algn="ctr" rtl="1">
              <a:lnSpc>
                <a:spcPct val="150000"/>
              </a:lnSpc>
            </a:pPr>
            <a:r>
              <a:rPr lang="ar-DZ" sz="2800" b="1" dirty="0" smtClean="0"/>
              <a:t>2   – رسم خريطة إفريقيا</a:t>
            </a:r>
          </a:p>
          <a:p>
            <a:pPr algn="ctr" rtl="1">
              <a:lnSpc>
                <a:spcPct val="150000"/>
              </a:lnSpc>
            </a:pPr>
            <a:r>
              <a:rPr lang="ar-DZ" sz="2800" b="1" dirty="0" smtClean="0"/>
              <a:t>3    – رسم خريطة العالم</a:t>
            </a:r>
          </a:p>
          <a:p>
            <a:pPr algn="ctr" rtl="1">
              <a:lnSpc>
                <a:spcPct val="150000"/>
              </a:lnSpc>
            </a:pPr>
            <a:endParaRPr lang="ar-DZ" altLang="en-US" sz="44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53765" y="420104"/>
            <a:ext cx="3518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4400" b="1" dirty="0" smtClean="0"/>
              <a:t>الحصة </a:t>
            </a:r>
            <a:r>
              <a:rPr lang="fr-FR" sz="4400" b="1" dirty="0" smtClean="0"/>
              <a:t>07</a:t>
            </a:r>
            <a:endParaRPr lang="en-GB" sz="44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7488" y="1633500"/>
            <a:ext cx="5242963" cy="33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43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5609" y="1014411"/>
            <a:ext cx="74840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3200" b="1" dirty="0" smtClean="0"/>
              <a:t>الهدف :</a:t>
            </a:r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dirty="0" smtClean="0"/>
              <a:t>يتعرّف على أهميّة العمل التّعاوني ويمارِسهُ</a:t>
            </a:r>
            <a:endParaRPr lang="en-US" sz="3200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44</a:t>
            </a:fld>
            <a:endParaRPr lang="en-US" sz="32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92070" y="693509"/>
            <a:ext cx="8394730" cy="290848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النشاط </a:t>
            </a:r>
            <a:r>
              <a:rPr lang="ar-DZ" altLang="en-US" sz="5400" u="sng" dirty="0" smtClean="0"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12</a:t>
            </a:r>
          </a:p>
          <a:p>
            <a:pPr algn="ctr" rtl="1">
              <a:lnSpc>
                <a:spcPct val="150000"/>
              </a:lnSpc>
            </a:pPr>
            <a:r>
              <a:rPr lang="ar-JO" sz="4400" b="1" dirty="0" smtClean="0"/>
              <a:t>هل يعد حل المشكلة عمل</a:t>
            </a:r>
            <a:r>
              <a:rPr lang="ar-DZ" sz="4400" b="1" dirty="0" smtClean="0"/>
              <a:t>اً</a:t>
            </a:r>
            <a:r>
              <a:rPr lang="ar-JO" sz="4400" b="1" dirty="0" smtClean="0"/>
              <a:t> فردي</a:t>
            </a:r>
            <a:r>
              <a:rPr lang="ar-DZ" sz="4400" b="1" dirty="0" smtClean="0"/>
              <a:t>اً </a:t>
            </a:r>
            <a:r>
              <a:rPr lang="ar-JO" sz="4400" b="1" dirty="0" smtClean="0"/>
              <a:t>؟</a:t>
            </a:r>
            <a:endParaRPr lang="ar-DZ" sz="4400" b="1" dirty="0" smtClean="0"/>
          </a:p>
          <a:p>
            <a:pPr algn="r" rtl="1">
              <a:lnSpc>
                <a:spcPct val="150000"/>
              </a:lnSpc>
            </a:pPr>
            <a:r>
              <a:rPr lang="ar-DZ" sz="2400" dirty="0" smtClean="0">
                <a:latin typeface="Arial Unicode MS" charset="0"/>
              </a:rPr>
              <a:t>شكّل مربّعا واحدًا كبيرا باستخدام  5 مربعات منفصلة </a:t>
            </a:r>
            <a:r>
              <a:rPr lang="ar-DZ" sz="2400" dirty="0" smtClean="0"/>
              <a:t>إستراتيجيّة العمل التعاوني</a:t>
            </a:r>
            <a:endParaRPr lang="ar-DZ" altLang="en-US" sz="24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55" y="4016375"/>
            <a:ext cx="63754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32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6580" y="898477"/>
            <a:ext cx="81550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DZ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الحلّ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82838" y="2120900"/>
            <a:ext cx="4662487" cy="4208463"/>
          </a:xfrm>
          <a:prstGeom prst="rect">
            <a:avLst/>
          </a:prstGeom>
          <a:solidFill>
            <a:srgbClr val="C5547D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2382838" y="4224338"/>
            <a:ext cx="4662487" cy="2068512"/>
          </a:xfrm>
          <a:prstGeom prst="line">
            <a:avLst/>
          </a:prstGeom>
          <a:ln>
            <a:solidFill>
              <a:srgbClr val="4031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382838" y="2120900"/>
            <a:ext cx="2332037" cy="4208463"/>
          </a:xfrm>
          <a:prstGeom prst="line">
            <a:avLst/>
          </a:prstGeom>
          <a:ln>
            <a:solidFill>
              <a:srgbClr val="4031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82838" y="2084388"/>
            <a:ext cx="4662487" cy="2139950"/>
          </a:xfrm>
          <a:prstGeom prst="line">
            <a:avLst/>
          </a:prstGeom>
          <a:ln>
            <a:solidFill>
              <a:srgbClr val="4031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714875" y="2120900"/>
            <a:ext cx="2330450" cy="4208463"/>
          </a:xfrm>
          <a:prstGeom prst="line">
            <a:avLst/>
          </a:prstGeom>
          <a:ln>
            <a:solidFill>
              <a:srgbClr val="4031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338513" y="3429000"/>
            <a:ext cx="1958975" cy="1179513"/>
          </a:xfrm>
          <a:prstGeom prst="line">
            <a:avLst/>
          </a:prstGeom>
          <a:ln>
            <a:solidFill>
              <a:srgbClr val="40315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46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7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47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cer\Desktop\Nouveau dossier (3)\ph media\received_198942614134402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8274" y="3243263"/>
            <a:ext cx="6267450" cy="272891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57187" y="128587"/>
            <a:ext cx="8429625" cy="29718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3600" b="1" dirty="0" smtClean="0"/>
              <a:t>الهيكلة</a:t>
            </a:r>
            <a:endParaRPr lang="ar-DZ" b="1" dirty="0" smtClean="0"/>
          </a:p>
          <a:p>
            <a:pPr algn="ctr"/>
            <a:endParaRPr lang="ar-DZ" dirty="0"/>
          </a:p>
          <a:p>
            <a:pPr algn="ctr"/>
            <a:r>
              <a:rPr lang="ar-DZ" sz="3200" dirty="0" smtClean="0"/>
              <a:t>التعلم التعاوني تفاعل مشترك بين عدد من المتعلمين تختلف</a:t>
            </a:r>
          </a:p>
          <a:p>
            <a:pPr algn="ctr"/>
            <a:r>
              <a:rPr lang="ar-DZ" sz="3200" dirty="0"/>
              <a:t> </a:t>
            </a:r>
            <a:r>
              <a:rPr lang="ar-DZ" sz="3200" dirty="0" smtClean="0"/>
              <a:t>بينهم الفروق الفردية ، يعملون في ورشة عمل ضمن أهداف</a:t>
            </a:r>
          </a:p>
          <a:p>
            <a:pPr algn="ctr"/>
            <a:r>
              <a:rPr lang="ar-DZ" sz="3200" dirty="0" smtClean="0"/>
              <a:t> و مهارات تعاونية للوصول لهدف محدد .</a:t>
            </a:r>
          </a:p>
          <a:p>
            <a:pPr algn="ctr"/>
            <a:r>
              <a:rPr lang="ar-DZ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979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1551" y="100013"/>
            <a:ext cx="7162800" cy="1401762"/>
          </a:xfrm>
        </p:spPr>
        <p:txBody>
          <a:bodyPr>
            <a:normAutofit fontScale="90000"/>
          </a:bodyPr>
          <a:lstStyle/>
          <a:p>
            <a:pPr rtl="1"/>
            <a:r>
              <a:rPr lang="ar-AE" sz="3200" dirty="0" smtClean="0">
                <a:latin typeface="Calibri" pitchFamily="34" charset="0"/>
              </a:rPr>
              <a:t/>
            </a:r>
            <a:br>
              <a:rPr lang="ar-AE" sz="3200" dirty="0" smtClean="0">
                <a:latin typeface="Calibri" pitchFamily="34" charset="0"/>
              </a:rPr>
            </a:br>
            <a:r>
              <a:rPr lang="ar-DZ" sz="4000" b="1" dirty="0" smtClean="0">
                <a:latin typeface="Calibri" pitchFamily="34" charset="0"/>
              </a:rPr>
              <a:t>تثبيت المفاهيم الواردة خلال الأسبوع</a:t>
            </a:r>
            <a:r>
              <a:rPr lang="ar-DZ" sz="3600" b="1" dirty="0" smtClean="0">
                <a:latin typeface="Calibri" pitchFamily="34" charset="0"/>
              </a:rPr>
              <a:t/>
            </a:r>
            <a:br>
              <a:rPr lang="ar-DZ" sz="3600" b="1" dirty="0" smtClean="0">
                <a:latin typeface="Calibri" pitchFamily="34" charset="0"/>
              </a:rPr>
            </a:br>
            <a:r>
              <a:rPr lang="ar-DZ" sz="3100" b="1" dirty="0" smtClean="0"/>
              <a:t>إ</a:t>
            </a:r>
            <a:r>
              <a:rPr lang="ar-DZ" sz="2800" b="1" dirty="0" smtClean="0"/>
              <a:t>ستراتيجيّة الجدول الذّاتي أو جدول التّعلّم (</a:t>
            </a:r>
            <a:r>
              <a:rPr lang="en-US" sz="2800" b="1" dirty="0" smtClean="0"/>
              <a:t>KWL</a:t>
            </a:r>
            <a:r>
              <a:rPr lang="ar-DZ" sz="2800" b="1" dirty="0" smtClean="0"/>
              <a:t>)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751729"/>
              </p:ext>
            </p:extLst>
          </p:nvPr>
        </p:nvGraphicFramePr>
        <p:xfrm>
          <a:off x="571499" y="1747838"/>
          <a:ext cx="7562852" cy="3910012"/>
        </p:xfrm>
        <a:graphic>
          <a:graphicData uri="http://schemas.openxmlformats.org/drawingml/2006/table">
            <a:tbl>
              <a:tblPr rtl="1"/>
              <a:tblGrid>
                <a:gridCol w="2520404"/>
                <a:gridCol w="2521224"/>
                <a:gridCol w="2521224"/>
              </a:tblGrid>
              <a:tr h="175715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أريدُ أن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 smtClean="0">
                          <a:latin typeface="Calibri"/>
                          <a:ea typeface="Calibri"/>
                          <a:cs typeface="Sakkal Majalla"/>
                        </a:rPr>
                        <a:t>تعلّمت</a:t>
                      </a:r>
                      <a:endParaRPr lang="fr-FR" sz="1600" b="1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285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 dirty="0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Sakkal Majall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 dirty="0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48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362744"/>
            <a:ext cx="7772400" cy="4266406"/>
          </a:xfrm>
        </p:spPr>
        <p:txBody>
          <a:bodyPr>
            <a:norm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ar-EG" sz="4000" b="1" dirty="0"/>
              <a:t>فكِّر وشارِك</a:t>
            </a:r>
            <a:r>
              <a:rPr lang="ar-EG" sz="3600" dirty="0" smtClean="0"/>
              <a:t>:</a:t>
            </a:r>
            <a:endParaRPr lang="fr-FR" sz="3600" dirty="0" smtClean="0"/>
          </a:p>
          <a:p>
            <a:pPr marL="0" indent="0" algn="r">
              <a:lnSpc>
                <a:spcPct val="150000"/>
              </a:lnSpc>
              <a:buNone/>
            </a:pPr>
            <a:endParaRPr lang="ar-EG" sz="800" dirty="0"/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EG" dirty="0"/>
              <a:t>شيء واحد جعلك تفكِّر بطريقٍة مُختلفة.</a:t>
            </a:r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EG" dirty="0"/>
              <a:t>شيء واحد ستجرِّبه.</a:t>
            </a:r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EG" dirty="0"/>
              <a:t>شيء واحد ستتعلَّم المزيد عنه.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49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4912" y="194770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JO" sz="4000" b="1" dirty="0" err="1" smtClean="0"/>
              <a:t>الت</a:t>
            </a:r>
            <a:r>
              <a:rPr lang="ar-DZ" sz="4000" b="1" dirty="0" smtClean="0"/>
              <a:t>ــــ</a:t>
            </a:r>
            <a:r>
              <a:rPr lang="ar-JO" sz="4000" b="1" dirty="0" smtClean="0"/>
              <a:t>وقع</a:t>
            </a:r>
            <a:r>
              <a:rPr lang="ar-DZ" sz="4000" b="1" dirty="0" smtClean="0"/>
              <a:t>ــــــ</a:t>
            </a:r>
            <a:r>
              <a:rPr lang="ar-JO" sz="4000" b="1" dirty="0" err="1" smtClean="0"/>
              <a:t>ات</a:t>
            </a:r>
            <a:r>
              <a:rPr lang="en-GB" sz="4000" b="1" dirty="0" smtClean="0">
                <a:solidFill>
                  <a:srgbClr val="9E0000"/>
                </a:solidFill>
              </a:rPr>
              <a:t>	   </a:t>
            </a:r>
            <a:endParaRPr lang="en-US" sz="4000" b="1" dirty="0">
              <a:solidFill>
                <a:srgbClr val="9E0000"/>
              </a:solidFill>
            </a:endParaRPr>
          </a:p>
          <a:p>
            <a:pPr algn="r" rtl="1"/>
            <a:endParaRPr lang="en-US" sz="4000" b="1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972" y="1257298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4256" y="1341385"/>
            <a:ext cx="1524000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771899" y="1591842"/>
            <a:ext cx="1128713" cy="109580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70" y="1341385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19" y="3632199"/>
            <a:ext cx="2197101" cy="219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870" y="3703650"/>
            <a:ext cx="2997588" cy="19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10802" y="3632199"/>
            <a:ext cx="2216042" cy="213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04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0706"/>
            <a:ext cx="7886700" cy="420939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ar-DZ" sz="800" dirty="0" smtClean="0"/>
          </a:p>
          <a:p>
            <a:pPr marL="0" indent="0" algn="ctr" rtl="1">
              <a:lnSpc>
                <a:spcPct val="150000"/>
              </a:lnSpc>
              <a:buNone/>
            </a:pPr>
            <a:r>
              <a:rPr lang="ar-DZ" b="1" dirty="0" smtClean="0">
                <a:hlinkClick r:id="rId3" action="ppaction://hlinkfile"/>
              </a:rPr>
              <a:t>نشـــاط نهايـــة الــــــدّورة</a:t>
            </a:r>
            <a:endParaRPr lang="fr-FR" b="1" dirty="0" smtClean="0"/>
          </a:p>
          <a:p>
            <a:pPr marL="0" indent="0" algn="ctr" rtl="1">
              <a:lnSpc>
                <a:spcPct val="150000"/>
              </a:lnSpc>
              <a:buNone/>
            </a:pPr>
            <a:endParaRPr lang="ar-EG" b="1" dirty="0"/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DZ" sz="2800" dirty="0" smtClean="0"/>
              <a:t>اختيار أفضل نشاط ( منولوج، شعر، نشيد، أغنيّة تربويّة ،...)</a:t>
            </a:r>
            <a:endParaRPr lang="ar-EG" sz="2800" dirty="0"/>
          </a:p>
          <a:p>
            <a:pPr>
              <a:lnSpc>
                <a:spcPct val="150000"/>
              </a:lnSpc>
              <a:buFontTx/>
              <a:buChar char="-"/>
            </a:pP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50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78302" y="1333501"/>
            <a:ext cx="5613400" cy="2438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مصطلحات و مفاهيم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بناءُ وهيكلة الميدان </a:t>
            </a:r>
            <a:r>
              <a:rPr lang="ar-DZ" sz="2000" b="1" dirty="0" err="1" smtClean="0">
                <a:solidFill>
                  <a:schemeClr val="tx1"/>
                </a:solidFill>
              </a:rPr>
              <a:t>التعلمي</a:t>
            </a:r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بناء وضعيّات </a:t>
            </a:r>
            <a:r>
              <a:rPr lang="ar-DZ" sz="2000" b="1" dirty="0" err="1" smtClean="0">
                <a:solidFill>
                  <a:schemeClr val="tx1"/>
                </a:solidFill>
              </a:rPr>
              <a:t>تعلّميّة</a:t>
            </a:r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طرائق التّدريس، أنماطُ التّعلّم .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استغلال مشاهدة صفيّة لتخطيط حصّة </a:t>
            </a:r>
            <a:r>
              <a:rPr lang="ar-DZ" sz="2000" b="1" dirty="0" err="1" smtClean="0">
                <a:solidFill>
                  <a:schemeClr val="tx1"/>
                </a:solidFill>
              </a:rPr>
              <a:t>تعلّميّة</a:t>
            </a:r>
            <a:r>
              <a:rPr lang="ar-DZ" sz="2000" b="1" dirty="0" smtClean="0">
                <a:solidFill>
                  <a:schemeClr val="tx1"/>
                </a:solidFill>
              </a:rPr>
              <a:t> وإنجاز 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حصة تعليمية / </a:t>
            </a:r>
            <a:r>
              <a:rPr lang="ar-DZ" sz="2000" b="1" dirty="0" err="1" smtClean="0">
                <a:solidFill>
                  <a:schemeClr val="tx1"/>
                </a:solidFill>
              </a:rPr>
              <a:t>تعلمية</a:t>
            </a:r>
            <a:r>
              <a:rPr lang="ar-DZ" sz="2000" b="1" dirty="0" smtClean="0">
                <a:solidFill>
                  <a:schemeClr val="tx1"/>
                </a:solidFill>
              </a:rPr>
              <a:t> .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التّغذية الرّاجعة الفعّالة</a:t>
            </a:r>
          </a:p>
          <a:p>
            <a:pPr algn="r" rtl="1">
              <a:buFont typeface="Arial" pitchFamily="34" charset="0"/>
              <a:buChar char="•"/>
            </a:pP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8302" y="3924300"/>
            <a:ext cx="5613400" cy="21336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التّقويم 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الدّعائم والوسائط البيداغوجيّة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التّعليم والتّعلّم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التّغذية الرّاجعة</a:t>
            </a: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2559425" y="138903"/>
            <a:ext cx="46482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3200" b="1" dirty="0" smtClean="0"/>
              <a:t>محتويات التكوين : </a:t>
            </a:r>
          </a:p>
          <a:p>
            <a:pPr algn="ctr" rtl="1"/>
            <a:r>
              <a:rPr lang="ar-DZ" sz="3200" b="1" dirty="0" smtClean="0"/>
              <a:t>التعليميّة</a:t>
            </a:r>
            <a:endParaRPr lang="en-US" sz="3200" b="1" dirty="0"/>
          </a:p>
        </p:txBody>
      </p:sp>
      <p:sp>
        <p:nvSpPr>
          <p:cNvPr id="2" name="Ellipse 1"/>
          <p:cNvSpPr/>
          <p:nvPr/>
        </p:nvSpPr>
        <p:spPr>
          <a:xfrm>
            <a:off x="6796789" y="1697135"/>
            <a:ext cx="1789996" cy="174615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800" b="1" dirty="0" smtClean="0"/>
              <a:t>الأسبوع</a:t>
            </a:r>
          </a:p>
          <a:p>
            <a:pPr algn="ctr"/>
            <a:r>
              <a:rPr lang="ar-DZ" sz="2800" b="1" dirty="0" smtClean="0"/>
              <a:t>الأول</a:t>
            </a:r>
            <a:endParaRPr lang="fr-FR" sz="2800" b="1" dirty="0"/>
          </a:p>
        </p:txBody>
      </p:sp>
      <p:sp>
        <p:nvSpPr>
          <p:cNvPr id="10" name="Ellipse 9"/>
          <p:cNvSpPr/>
          <p:nvPr/>
        </p:nvSpPr>
        <p:spPr>
          <a:xfrm>
            <a:off x="6796789" y="3924300"/>
            <a:ext cx="1789996" cy="174615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800" b="1" dirty="0"/>
              <a:t>الأسبوع</a:t>
            </a:r>
          </a:p>
          <a:p>
            <a:pPr algn="ctr"/>
            <a:r>
              <a:rPr lang="ar-DZ" sz="2800" b="1" dirty="0" smtClean="0"/>
              <a:t>الثاني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2765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8912" y="5376333"/>
            <a:ext cx="7683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Donnez un poisson à un homme et vous le nourrissez pour un jour. Enseigner à un homme comment pêcher et il sera capable de se nourrir pour toute une </a:t>
            </a:r>
            <a:r>
              <a:rPr lang="en-US" dirty="0" smtClean="0">
                <a:solidFill>
                  <a:schemeClr val="bg1"/>
                </a:solidFill>
              </a:rPr>
              <a:t>vie.</a:t>
            </a:r>
          </a:p>
          <a:p>
            <a:pPr algn="r"/>
            <a:r>
              <a:rPr lang="ar-JO" dirty="0">
                <a:solidFill>
                  <a:schemeClr val="bg1"/>
                </a:solidFill>
              </a:rPr>
              <a:t>إن أعطيت الرجل سمكة فقد أطعمته ليوم واحد، وإن علمته كيف يصطاد فقد أطعمته مدى الحياة.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Image 1" descr="fleur-f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5612" y="1504564"/>
            <a:ext cx="716873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90700" y="192275"/>
            <a:ext cx="7124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GB" sz="3600" dirty="0" smtClean="0">
                <a:hlinkClick r:id="rId4" action="ppaction://hlinkfile"/>
              </a:rPr>
              <a:t>   </a:t>
            </a:r>
            <a:r>
              <a:rPr lang="ar-DZ" sz="6000" b="1" dirty="0" smtClean="0">
                <a:latin typeface="Arabic Typesetting" pitchFamily="66" charset="-78"/>
                <a:cs typeface="Arabic Typesetting" pitchFamily="66" charset="-78"/>
                <a:hlinkClick r:id="rId5" action="ppaction://hlinkfile"/>
              </a:rPr>
              <a:t>نشاط كسر الجليد </a:t>
            </a:r>
            <a:endParaRPr lang="en-GB" sz="6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9326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35122" y="393362"/>
            <a:ext cx="35183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JO" sz="4000" b="1" dirty="0" err="1" smtClean="0"/>
              <a:t>ال</a:t>
            </a:r>
            <a:r>
              <a:rPr lang="ar-DZ" sz="4000" b="1" dirty="0" smtClean="0"/>
              <a:t>حصة </a:t>
            </a:r>
            <a:r>
              <a:rPr lang="fr-FR" sz="4000" b="1" dirty="0" smtClean="0"/>
              <a:t>01</a:t>
            </a:r>
            <a:endParaRPr lang="en-GB" sz="4000" b="1" dirty="0"/>
          </a:p>
          <a:p>
            <a:pPr algn="ctr"/>
            <a:endParaRPr lang="en-GB" sz="40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5430" y="1716801"/>
            <a:ext cx="4688207" cy="299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00774"/>
            <a:ext cx="2133600" cy="365125"/>
          </a:xfrm>
        </p:spPr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8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2971" y="933450"/>
            <a:ext cx="657013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الهدف :</a:t>
            </a:r>
          </a:p>
          <a:p>
            <a:pPr algn="r" rtl="1"/>
            <a:endParaRPr lang="ar-DZ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  يتعرّف على هيكلة</a:t>
            </a:r>
            <a:r>
              <a:rPr lang="ar-DZ" sz="3200" b="1" dirty="0" smtClean="0">
                <a:solidFill>
                  <a:srgbClr val="FF0000"/>
                </a:solidFill>
              </a:rPr>
              <a:t> </a:t>
            </a:r>
            <a:r>
              <a:rPr lang="ar-DZ" sz="3200" b="1" dirty="0" smtClean="0"/>
              <a:t>الميدان التعلمي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9</a:t>
            </a:fld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8148</TotalTime>
  <Words>2347</Words>
  <Application>Microsoft Office PowerPoint</Application>
  <PresentationFormat>Affichage à l'écran (4:3)</PresentationFormat>
  <Paragraphs>458</Paragraphs>
  <Slides>50</Slides>
  <Notes>49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51" baseType="lpstr">
      <vt:lpstr>Office Theme</vt:lpstr>
      <vt:lpstr>Présentation PowerPoint</vt:lpstr>
      <vt:lpstr>Présentation PowerPoint</vt:lpstr>
      <vt:lpstr>الوحدة التكوينية     تعليمية مادة التخصص         و طرائق التدريس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إلى أين نتّجه الآنَ ؟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لماذا تُعتبر التغذية الراجعة مُهمَّة؟  </vt:lpstr>
      <vt:lpstr>أتأمّل في معرفتي مقياس التّحصيل (thermomètre)</vt:lpstr>
      <vt:lpstr>Présentation PowerPoint</vt:lpstr>
      <vt:lpstr> تثبيت المفاهيم الواردة خلال الأسبوع إستراتيجيّة الجدول الذّاتي أو جدول التّعلّم (KWL)</vt:lpstr>
      <vt:lpstr>Présentation PowerPoint</vt:lpstr>
      <vt:lpstr> إستراتيجيّة الجدول الذّاتي أو جدول التّعلّم (KWL)</vt:lpstr>
      <vt:lpstr>Présentation PowerPoint</vt:lpstr>
      <vt:lpstr>Présentation PowerPoint</vt:lpstr>
      <vt:lpstr> فكرة عامّة عن التّقويم</vt:lpstr>
      <vt:lpstr>Présentation PowerPoint</vt:lpstr>
      <vt:lpstr>التأمل</vt:lpstr>
      <vt:lpstr> التحضير للحصة 06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تثبيت المفاهيم الواردة خلال الأسبوع إستراتيجيّة الجدول الذّاتي أو جدول التّعلّم (KWL)</vt:lpstr>
      <vt:lpstr>Présentation PowerPoint</vt:lpstr>
      <vt:lpstr>Présentation PowerPoint</vt:lpstr>
    </vt:vector>
  </TitlesOfParts>
  <Company>ruskin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Ruskin Education</dc:title>
  <dc:creator>Paul Edward Wagstaff</dc:creator>
  <cp:lastModifiedBy>brm</cp:lastModifiedBy>
  <cp:revision>680</cp:revision>
  <dcterms:created xsi:type="dcterms:W3CDTF">2016-10-23T16:40:47Z</dcterms:created>
  <dcterms:modified xsi:type="dcterms:W3CDTF">2018-07-08T09:40:47Z</dcterms:modified>
</cp:coreProperties>
</file>